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Montserrat" pitchFamily="2" charset="0"/>
      <p:regular r:id="rId26"/>
      <p:bold r:id="rId27"/>
      <p:italic r:id="rId28"/>
      <p:boldItalic r:id="rId29"/>
    </p:embeddedFont>
    <p:embeddedFont>
      <p:font typeface="Montserrat Bold" pitchFamily="2" charset="0"/>
      <p:regular r:id="rId30"/>
      <p:bold r:id="rId31"/>
    </p:embeddedFont>
    <p:embeddedFont>
      <p:font typeface="Montserrat Bold Italics" panose="020B0604020202020204" charset="0"/>
      <p:regular r:id="rId32"/>
    </p:embeddedFont>
    <p:embeddedFont>
      <p:font typeface="Montserrat Italics" panose="020B0604020202020204" charset="0"/>
      <p:regular r:id="rId33"/>
    </p:embeddedFont>
    <p:embeddedFont>
      <p:font typeface="Poppins" panose="00000500000000000000" pitchFamily="2" charset="0"/>
      <p:regular r:id="rId34"/>
      <p:bold r:id="rId35"/>
      <p:italic r:id="rId36"/>
      <p:boldItalic r:id="rId37"/>
    </p:embeddedFont>
    <p:embeddedFont>
      <p:font typeface="Poppins Bold" panose="00000800000000000000" pitchFamily="2"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paywise.co"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3993" y="-849719"/>
            <a:ext cx="20680080" cy="13984904"/>
          </a:xfrm>
          <a:custGeom>
            <a:avLst/>
            <a:gdLst/>
            <a:ahLst/>
            <a:cxnLst/>
            <a:rect l="l" t="t" r="r" b="b"/>
            <a:pathLst>
              <a:path w="20680080" h="13984904">
                <a:moveTo>
                  <a:pt x="0" y="0"/>
                </a:moveTo>
                <a:lnTo>
                  <a:pt x="20680080" y="0"/>
                </a:lnTo>
                <a:lnTo>
                  <a:pt x="20680080" y="13984904"/>
                </a:lnTo>
                <a:lnTo>
                  <a:pt x="0" y="13984904"/>
                </a:lnTo>
                <a:lnTo>
                  <a:pt x="0" y="0"/>
                </a:lnTo>
                <a:close/>
              </a:path>
            </a:pathLst>
          </a:custGeom>
          <a:blipFill>
            <a:blip r:embed="rId2"/>
            <a:stretch>
              <a:fillRect l="-811" r="-811"/>
            </a:stretch>
          </a:blipFill>
        </p:spPr>
      </p:sp>
      <p:sp>
        <p:nvSpPr>
          <p:cNvPr id="3" name="Freeform 3"/>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7155311" y="4809802"/>
            <a:ext cx="9604945" cy="1518356"/>
          </a:xfrm>
          <a:prstGeom prst="rect">
            <a:avLst/>
          </a:prstGeom>
        </p:spPr>
        <p:txBody>
          <a:bodyPr lIns="0" tIns="0" rIns="0" bIns="0" rtlCol="0" anchor="t">
            <a:spAutoFit/>
          </a:bodyPr>
          <a:lstStyle/>
          <a:p>
            <a:pPr algn="r">
              <a:lnSpc>
                <a:spcPts val="11795"/>
              </a:lnSpc>
            </a:pPr>
            <a:r>
              <a:rPr lang="en-US" sz="8425" b="1">
                <a:solidFill>
                  <a:srgbClr val="1E64A7"/>
                </a:solidFill>
                <a:latin typeface="Poppins Bold"/>
                <a:ea typeface="Poppins Bold"/>
                <a:cs typeface="Poppins Bold"/>
                <a:sym typeface="Poppins Bold"/>
              </a:rPr>
              <a:t>the way you pay.</a:t>
            </a:r>
          </a:p>
        </p:txBody>
      </p:sp>
      <p:grpSp>
        <p:nvGrpSpPr>
          <p:cNvPr id="5" name="Group 5"/>
          <p:cNvGrpSpPr/>
          <p:nvPr/>
        </p:nvGrpSpPr>
        <p:grpSpPr>
          <a:xfrm>
            <a:off x="1475967" y="7451397"/>
            <a:ext cx="9383422" cy="740660"/>
            <a:chOff x="0" y="0"/>
            <a:chExt cx="2821970" cy="222746"/>
          </a:xfrm>
        </p:grpSpPr>
        <p:sp>
          <p:nvSpPr>
            <p:cNvPr id="6" name="Freeform 6"/>
            <p:cNvSpPr/>
            <p:nvPr/>
          </p:nvSpPr>
          <p:spPr>
            <a:xfrm>
              <a:off x="0" y="0"/>
              <a:ext cx="2821970" cy="222746"/>
            </a:xfrm>
            <a:custGeom>
              <a:avLst/>
              <a:gdLst/>
              <a:ahLst/>
              <a:cxnLst/>
              <a:rect l="l" t="t" r="r" b="b"/>
              <a:pathLst>
                <a:path w="2821970" h="222746">
                  <a:moveTo>
                    <a:pt x="42078" y="0"/>
                  </a:moveTo>
                  <a:lnTo>
                    <a:pt x="2779892" y="0"/>
                  </a:lnTo>
                  <a:cubicBezTo>
                    <a:pt x="2803131" y="0"/>
                    <a:pt x="2821970" y="18839"/>
                    <a:pt x="2821970" y="42078"/>
                  </a:cubicBezTo>
                  <a:lnTo>
                    <a:pt x="2821970" y="180668"/>
                  </a:lnTo>
                  <a:cubicBezTo>
                    <a:pt x="2821970" y="203907"/>
                    <a:pt x="2803131" y="222746"/>
                    <a:pt x="2779892" y="222746"/>
                  </a:cubicBezTo>
                  <a:lnTo>
                    <a:pt x="42078" y="222746"/>
                  </a:lnTo>
                  <a:cubicBezTo>
                    <a:pt x="18839" y="222746"/>
                    <a:pt x="0" y="203907"/>
                    <a:pt x="0" y="180668"/>
                  </a:cubicBezTo>
                  <a:lnTo>
                    <a:pt x="0" y="42078"/>
                  </a:lnTo>
                  <a:cubicBezTo>
                    <a:pt x="0" y="18839"/>
                    <a:pt x="18839" y="0"/>
                    <a:pt x="42078" y="0"/>
                  </a:cubicBezTo>
                  <a:close/>
                </a:path>
              </a:pathLst>
            </a:custGeom>
            <a:solidFill>
              <a:srgbClr val="FFFFFF"/>
            </a:solidFill>
          </p:spPr>
        </p:sp>
        <p:sp>
          <p:nvSpPr>
            <p:cNvPr id="7" name="TextBox 7"/>
            <p:cNvSpPr txBox="1"/>
            <p:nvPr/>
          </p:nvSpPr>
          <p:spPr>
            <a:xfrm>
              <a:off x="0" y="-57150"/>
              <a:ext cx="2821970" cy="279896"/>
            </a:xfrm>
            <a:prstGeom prst="rect">
              <a:avLst/>
            </a:prstGeom>
          </p:spPr>
          <p:txBody>
            <a:bodyPr lIns="50800" tIns="50800" rIns="50800" bIns="50800" rtlCol="0" anchor="ctr"/>
            <a:lstStyle/>
            <a:p>
              <a:pPr algn="ctr">
                <a:lnSpc>
                  <a:spcPts val="3639"/>
                </a:lnSpc>
              </a:pPr>
              <a:endParaRPr/>
            </a:p>
          </p:txBody>
        </p:sp>
      </p:grpSp>
      <p:grpSp>
        <p:nvGrpSpPr>
          <p:cNvPr id="8" name="Group 8"/>
          <p:cNvGrpSpPr/>
          <p:nvPr/>
        </p:nvGrpSpPr>
        <p:grpSpPr>
          <a:xfrm>
            <a:off x="1475967" y="8266026"/>
            <a:ext cx="6847482" cy="740660"/>
            <a:chOff x="0" y="0"/>
            <a:chExt cx="2059312" cy="222746"/>
          </a:xfrm>
        </p:grpSpPr>
        <p:sp>
          <p:nvSpPr>
            <p:cNvPr id="9" name="Freeform 9"/>
            <p:cNvSpPr/>
            <p:nvPr/>
          </p:nvSpPr>
          <p:spPr>
            <a:xfrm>
              <a:off x="0" y="0"/>
              <a:ext cx="2059312" cy="222746"/>
            </a:xfrm>
            <a:custGeom>
              <a:avLst/>
              <a:gdLst/>
              <a:ahLst/>
              <a:cxnLst/>
              <a:rect l="l" t="t" r="r" b="b"/>
              <a:pathLst>
                <a:path w="2059312" h="222746">
                  <a:moveTo>
                    <a:pt x="57662" y="0"/>
                  </a:moveTo>
                  <a:lnTo>
                    <a:pt x="2001650" y="0"/>
                  </a:lnTo>
                  <a:cubicBezTo>
                    <a:pt x="2033496" y="0"/>
                    <a:pt x="2059312" y="25816"/>
                    <a:pt x="2059312" y="57662"/>
                  </a:cubicBezTo>
                  <a:lnTo>
                    <a:pt x="2059312" y="165084"/>
                  </a:lnTo>
                  <a:cubicBezTo>
                    <a:pt x="2059312" y="180377"/>
                    <a:pt x="2053237" y="195044"/>
                    <a:pt x="2042423" y="205857"/>
                  </a:cubicBezTo>
                  <a:cubicBezTo>
                    <a:pt x="2031609" y="216671"/>
                    <a:pt x="2016943" y="222746"/>
                    <a:pt x="2001650" y="222746"/>
                  </a:cubicBezTo>
                  <a:lnTo>
                    <a:pt x="57662" y="222746"/>
                  </a:lnTo>
                  <a:cubicBezTo>
                    <a:pt x="42369" y="222746"/>
                    <a:pt x="27702" y="216671"/>
                    <a:pt x="16889" y="205857"/>
                  </a:cubicBezTo>
                  <a:cubicBezTo>
                    <a:pt x="6075" y="195044"/>
                    <a:pt x="0" y="180377"/>
                    <a:pt x="0" y="165084"/>
                  </a:cubicBezTo>
                  <a:lnTo>
                    <a:pt x="0" y="57662"/>
                  </a:lnTo>
                  <a:cubicBezTo>
                    <a:pt x="0" y="42369"/>
                    <a:pt x="6075" y="27702"/>
                    <a:pt x="16889" y="16889"/>
                  </a:cubicBezTo>
                  <a:cubicBezTo>
                    <a:pt x="27702" y="6075"/>
                    <a:pt x="42369" y="0"/>
                    <a:pt x="57662" y="0"/>
                  </a:cubicBezTo>
                  <a:close/>
                </a:path>
              </a:pathLst>
            </a:custGeom>
            <a:solidFill>
              <a:srgbClr val="FFFFFF"/>
            </a:solidFill>
          </p:spPr>
        </p:sp>
        <p:sp>
          <p:nvSpPr>
            <p:cNvPr id="10" name="TextBox 10"/>
            <p:cNvSpPr txBox="1"/>
            <p:nvPr/>
          </p:nvSpPr>
          <p:spPr>
            <a:xfrm>
              <a:off x="0" y="-57150"/>
              <a:ext cx="2059312" cy="279896"/>
            </a:xfrm>
            <a:prstGeom prst="rect">
              <a:avLst/>
            </a:prstGeom>
          </p:spPr>
          <p:txBody>
            <a:bodyPr lIns="50800" tIns="50800" rIns="50800" bIns="50800" rtlCol="0" anchor="ctr"/>
            <a:lstStyle/>
            <a:p>
              <a:pPr algn="ctr">
                <a:lnSpc>
                  <a:spcPts val="3639"/>
                </a:lnSpc>
              </a:pPr>
              <a:endParaRPr/>
            </a:p>
          </p:txBody>
        </p:sp>
      </p:grpSp>
      <p:sp>
        <p:nvSpPr>
          <p:cNvPr id="11" name="TextBox 11"/>
          <p:cNvSpPr txBox="1"/>
          <p:nvPr/>
        </p:nvSpPr>
        <p:spPr>
          <a:xfrm>
            <a:off x="8729623" y="2845321"/>
            <a:ext cx="7872668" cy="2522711"/>
          </a:xfrm>
          <a:prstGeom prst="rect">
            <a:avLst/>
          </a:prstGeom>
        </p:spPr>
        <p:txBody>
          <a:bodyPr lIns="0" tIns="0" rIns="0" bIns="0" rtlCol="0" anchor="t">
            <a:spAutoFit/>
          </a:bodyPr>
          <a:lstStyle/>
          <a:p>
            <a:pPr algn="r">
              <a:lnSpc>
                <a:spcPts val="19502"/>
              </a:lnSpc>
            </a:pPr>
            <a:r>
              <a:rPr lang="en-US" sz="13930" b="1">
                <a:solidFill>
                  <a:srgbClr val="023645"/>
                </a:solidFill>
                <a:latin typeface="Poppins Bold"/>
                <a:ea typeface="Poppins Bold"/>
                <a:cs typeface="Poppins Bold"/>
                <a:sym typeface="Poppins Bold"/>
              </a:rPr>
              <a:t>Change</a:t>
            </a:r>
          </a:p>
        </p:txBody>
      </p:sp>
      <p:sp>
        <p:nvSpPr>
          <p:cNvPr id="12" name="TextBox 12"/>
          <p:cNvSpPr txBox="1"/>
          <p:nvPr/>
        </p:nvSpPr>
        <p:spPr>
          <a:xfrm>
            <a:off x="1786945" y="7406785"/>
            <a:ext cx="8761465" cy="1501834"/>
          </a:xfrm>
          <a:prstGeom prst="rect">
            <a:avLst/>
          </a:prstGeom>
        </p:spPr>
        <p:txBody>
          <a:bodyPr lIns="0" tIns="0" rIns="0" bIns="0" rtlCol="0" anchor="t">
            <a:spAutoFit/>
          </a:bodyPr>
          <a:lstStyle/>
          <a:p>
            <a:pPr algn="l">
              <a:lnSpc>
                <a:spcPts val="5871"/>
              </a:lnSpc>
            </a:pPr>
            <a:r>
              <a:rPr lang="en-US" sz="4254" b="1">
                <a:solidFill>
                  <a:srgbClr val="1E64A7"/>
                </a:solidFill>
                <a:latin typeface="Poppins Bold"/>
                <a:ea typeface="Poppins Bold"/>
                <a:cs typeface="Poppins Bold"/>
                <a:sym typeface="Poppins Bold"/>
              </a:rPr>
              <a:t>Mobile Banking Made Simple. Payments made</a:t>
            </a:r>
            <a:r>
              <a:rPr lang="en-US" sz="4254" b="1">
                <a:solidFill>
                  <a:srgbClr val="FFFFFF"/>
                </a:solidFill>
                <a:latin typeface="Poppins Bold"/>
                <a:ea typeface="Poppins Bold"/>
                <a:cs typeface="Poppins Bold"/>
                <a:sym typeface="Poppins Bold"/>
              </a:rPr>
              <a:t> </a:t>
            </a:r>
            <a:r>
              <a:rPr lang="en-US" sz="4254" b="1">
                <a:solidFill>
                  <a:srgbClr val="90CA6C"/>
                </a:solidFill>
                <a:latin typeface="Poppins Bold"/>
                <a:ea typeface="Poppins Bold"/>
                <a:cs typeface="Poppins Bold"/>
                <a:sym typeface="Poppins Bold"/>
              </a:rPr>
              <a:t>easy.</a:t>
            </a:r>
          </a:p>
        </p:txBody>
      </p:sp>
      <p:sp>
        <p:nvSpPr>
          <p:cNvPr id="13" name="Freeform 13"/>
          <p:cNvSpPr/>
          <p:nvPr/>
        </p:nvSpPr>
        <p:spPr>
          <a:xfrm>
            <a:off x="13209389" y="2836227"/>
            <a:ext cx="3392901" cy="818288"/>
          </a:xfrm>
          <a:custGeom>
            <a:avLst/>
            <a:gdLst/>
            <a:ahLst/>
            <a:cxnLst/>
            <a:rect l="l" t="t" r="r" b="b"/>
            <a:pathLst>
              <a:path w="3392901" h="818288">
                <a:moveTo>
                  <a:pt x="0" y="0"/>
                </a:moveTo>
                <a:lnTo>
                  <a:pt x="3392902" y="0"/>
                </a:lnTo>
                <a:lnTo>
                  <a:pt x="3392902" y="818288"/>
                </a:lnTo>
                <a:lnTo>
                  <a:pt x="0" y="8182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4"/>
            <a:stretch>
              <a:fillRect t="-20035" b="-20035"/>
            </a:stretch>
          </a:blipFill>
        </p:spPr>
      </p:sp>
      <p:sp>
        <p:nvSpPr>
          <p:cNvPr id="4" name="Freeform 4"/>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77590" y="2165343"/>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Use Cases</a:t>
            </a:r>
          </a:p>
        </p:txBody>
      </p:sp>
      <p:sp>
        <p:nvSpPr>
          <p:cNvPr id="6" name="TextBox 6"/>
          <p:cNvSpPr txBox="1"/>
          <p:nvPr/>
        </p:nvSpPr>
        <p:spPr>
          <a:xfrm>
            <a:off x="1877590" y="3182245"/>
            <a:ext cx="8551250" cy="5936412"/>
          </a:xfrm>
          <a:prstGeom prst="rect">
            <a:avLst/>
          </a:prstGeom>
        </p:spPr>
        <p:txBody>
          <a:bodyPr lIns="0" tIns="0" rIns="0" bIns="0" rtlCol="0" anchor="t">
            <a:spAutoFit/>
          </a:bodyPr>
          <a:lstStyle/>
          <a:p>
            <a:pPr algn="l">
              <a:lnSpc>
                <a:spcPts val="2578"/>
              </a:lnSpc>
            </a:pPr>
            <a:r>
              <a:rPr lang="en-US" sz="2030" b="1">
                <a:solidFill>
                  <a:srgbClr val="5CA032"/>
                </a:solidFill>
                <a:latin typeface="Montserrat Bold"/>
                <a:ea typeface="Montserrat Bold"/>
                <a:cs typeface="Montserrat Bold"/>
                <a:sym typeface="Montserrat Bold"/>
              </a:rPr>
              <a:t>Individual Users:</a:t>
            </a:r>
            <a:r>
              <a:rPr lang="en-US" sz="2030">
                <a:solidFill>
                  <a:srgbClr val="1E64A7"/>
                </a:solidFill>
                <a:latin typeface="Montserrat"/>
                <a:ea typeface="Montserrat"/>
                <a:cs typeface="Montserrat"/>
                <a:sym typeface="Montserrat"/>
              </a:rPr>
              <a:t> </a:t>
            </a:r>
          </a:p>
          <a:p>
            <a:pPr algn="l">
              <a:lnSpc>
                <a:spcPts val="2578"/>
              </a:lnSpc>
            </a:pPr>
            <a:endParaRPr lang="en-US" sz="2030">
              <a:solidFill>
                <a:srgbClr val="1E64A7"/>
              </a:solidFill>
              <a:latin typeface="Montserrat"/>
              <a:ea typeface="Montserrat"/>
              <a:cs typeface="Montserrat"/>
              <a:sym typeface="Montserrat"/>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Peer-to-peer money transfers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Bill payments (utilities, telecommunications)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Online shopping payments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QR code payments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Link multiple bank accounts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Cash top-ups at agent locations merchants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Earn rewards from referrals and account activity</a:t>
            </a:r>
          </a:p>
          <a:p>
            <a:pPr algn="l">
              <a:lnSpc>
                <a:spcPts val="2197"/>
              </a:lnSpc>
            </a:pPr>
            <a:endParaRPr lang="en-US" sz="1730">
              <a:solidFill>
                <a:srgbClr val="1E64A7"/>
              </a:solidFill>
              <a:latin typeface="Montserrat"/>
              <a:ea typeface="Montserrat"/>
              <a:cs typeface="Montserrat"/>
              <a:sym typeface="Montserrat"/>
            </a:endParaRPr>
          </a:p>
          <a:p>
            <a:pPr algn="l">
              <a:lnSpc>
                <a:spcPts val="2578"/>
              </a:lnSpc>
            </a:pPr>
            <a:r>
              <a:rPr lang="en-US" sz="2030" b="1">
                <a:solidFill>
                  <a:srgbClr val="5CA032"/>
                </a:solidFill>
                <a:latin typeface="Montserrat Bold"/>
                <a:ea typeface="Montserrat Bold"/>
                <a:cs typeface="Montserrat Bold"/>
                <a:sym typeface="Montserrat Bold"/>
              </a:rPr>
              <a:t>Business Solutions:</a:t>
            </a:r>
          </a:p>
          <a:p>
            <a:pPr algn="l">
              <a:lnSpc>
                <a:spcPts val="2197"/>
              </a:lnSpc>
            </a:pPr>
            <a:endParaRPr lang="en-US" sz="2030" b="1">
              <a:solidFill>
                <a:srgbClr val="5CA032"/>
              </a:solidFill>
              <a:latin typeface="Montserrat Bold"/>
              <a:ea typeface="Montserrat Bold"/>
              <a:cs typeface="Montserrat Bold"/>
              <a:sym typeface="Montserrat Bold"/>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Retail payment acceptance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Service provider payments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E-commerce integration</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Subscription billing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Staff payroll management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Vendor payments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Customer refunds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Multi-location payment processing</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Bulk disbursements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4"/>
            <a:stretch>
              <a:fillRect l="-30416" r="-30416"/>
            </a:stretch>
          </a:blipFill>
        </p:spPr>
      </p:sp>
      <p:sp>
        <p:nvSpPr>
          <p:cNvPr id="4" name="Freeform 4"/>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77590" y="2684650"/>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Use Cases</a:t>
            </a:r>
          </a:p>
        </p:txBody>
      </p:sp>
      <p:sp>
        <p:nvSpPr>
          <p:cNvPr id="6" name="TextBox 6"/>
          <p:cNvSpPr txBox="1"/>
          <p:nvPr/>
        </p:nvSpPr>
        <p:spPr>
          <a:xfrm>
            <a:off x="1877590" y="6083599"/>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Common Business Use Cases</a:t>
            </a:r>
          </a:p>
        </p:txBody>
      </p:sp>
      <p:sp>
        <p:nvSpPr>
          <p:cNvPr id="7" name="TextBox 7"/>
          <p:cNvSpPr txBox="1"/>
          <p:nvPr/>
        </p:nvSpPr>
        <p:spPr>
          <a:xfrm>
            <a:off x="1877590" y="3535934"/>
            <a:ext cx="8551250" cy="2021637"/>
          </a:xfrm>
          <a:prstGeom prst="rect">
            <a:avLst/>
          </a:prstGeom>
        </p:spPr>
        <p:txBody>
          <a:bodyPr lIns="0" tIns="0" rIns="0" bIns="0" rtlCol="0" anchor="t">
            <a:spAutoFit/>
          </a:bodyPr>
          <a:lstStyle/>
          <a:p>
            <a:pPr algn="l">
              <a:lnSpc>
                <a:spcPts val="2578"/>
              </a:lnSpc>
            </a:pPr>
            <a:r>
              <a:rPr lang="en-US" sz="2030" b="1">
                <a:solidFill>
                  <a:srgbClr val="5CA032"/>
                </a:solidFill>
                <a:latin typeface="Montserrat Bold"/>
                <a:ea typeface="Montserrat Bold"/>
                <a:cs typeface="Montserrat Bold"/>
                <a:sym typeface="Montserrat Bold"/>
              </a:rPr>
              <a:t>Agent Network:</a:t>
            </a:r>
            <a:r>
              <a:rPr lang="en-US" sz="2030">
                <a:solidFill>
                  <a:srgbClr val="1E64A7"/>
                </a:solidFill>
                <a:latin typeface="Montserrat"/>
                <a:ea typeface="Montserrat"/>
                <a:cs typeface="Montserrat"/>
                <a:sym typeface="Montserrat"/>
              </a:rPr>
              <a:t> </a:t>
            </a:r>
          </a:p>
          <a:p>
            <a:pPr algn="l">
              <a:lnSpc>
                <a:spcPts val="2578"/>
              </a:lnSpc>
            </a:pPr>
            <a:endParaRPr lang="en-US" sz="2030">
              <a:solidFill>
                <a:srgbClr val="1E64A7"/>
              </a:solidFill>
              <a:latin typeface="Montserrat"/>
              <a:ea typeface="Montserrat"/>
              <a:cs typeface="Montserrat"/>
              <a:sym typeface="Montserrat"/>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Cash-in/cash-out services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Bill payment collection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Increased foot traffic</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Rural area coverage expansion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Earn commissions</a:t>
            </a:r>
          </a:p>
        </p:txBody>
      </p:sp>
      <p:sp>
        <p:nvSpPr>
          <p:cNvPr id="8" name="TextBox 8"/>
          <p:cNvSpPr txBox="1"/>
          <p:nvPr/>
        </p:nvSpPr>
        <p:spPr>
          <a:xfrm>
            <a:off x="1877590" y="6621844"/>
            <a:ext cx="8551250" cy="1974012"/>
          </a:xfrm>
          <a:prstGeom prst="rect">
            <a:avLst/>
          </a:prstGeom>
        </p:spPr>
        <p:txBody>
          <a:bodyPr lIns="0" tIns="0" rIns="0" bIns="0" rtlCol="0" anchor="t">
            <a:spAutoFit/>
          </a:bodyPr>
          <a:lstStyle/>
          <a:p>
            <a:pPr algn="l">
              <a:lnSpc>
                <a:spcPts val="2578"/>
              </a:lnSpc>
            </a:pPr>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Retailers &amp; service providers (QR &amp; card)</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Freelancers &amp; delivery services (links/invoices)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Schools &amp; training providers (tuition &amp; fees)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Lenders &amp; finance (disbursements &amp; repayments)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Marketplaces (split payment &amp; bulk payouts)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Loyalty programmes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50547" y="0"/>
            <a:ext cx="10793635" cy="10564965"/>
          </a:xfrm>
          <a:custGeom>
            <a:avLst/>
            <a:gdLst/>
            <a:ahLst/>
            <a:cxnLst/>
            <a:rect l="l" t="t" r="r" b="b"/>
            <a:pathLst>
              <a:path w="10793635" h="10564965">
                <a:moveTo>
                  <a:pt x="0" y="0"/>
                </a:moveTo>
                <a:lnTo>
                  <a:pt x="10793636" y="0"/>
                </a:lnTo>
                <a:lnTo>
                  <a:pt x="10793636" y="10564965"/>
                </a:lnTo>
                <a:lnTo>
                  <a:pt x="0" y="10564965"/>
                </a:lnTo>
                <a:lnTo>
                  <a:pt x="0" y="0"/>
                </a:lnTo>
                <a:close/>
              </a:path>
            </a:pathLst>
          </a:custGeom>
          <a:blipFill>
            <a:blip r:embed="rId2"/>
            <a:stretch>
              <a:fillRect l="-74011"/>
            </a:stretch>
          </a:blipFill>
        </p:spPr>
      </p:sp>
      <p:sp>
        <p:nvSpPr>
          <p:cNvPr id="3" name="Freeform 3"/>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77590" y="2684650"/>
            <a:ext cx="7087453" cy="15764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Outsource Payment Infrastructure, Retain Your Focus</a:t>
            </a:r>
          </a:p>
        </p:txBody>
      </p:sp>
      <p:sp>
        <p:nvSpPr>
          <p:cNvPr id="6" name="TextBox 6"/>
          <p:cNvSpPr txBox="1"/>
          <p:nvPr/>
        </p:nvSpPr>
        <p:spPr>
          <a:xfrm>
            <a:off x="1877590" y="2171700"/>
            <a:ext cx="8551250" cy="315328"/>
          </a:xfrm>
          <a:prstGeom prst="rect">
            <a:avLst/>
          </a:prstGeom>
        </p:spPr>
        <p:txBody>
          <a:bodyPr lIns="0" tIns="0" rIns="0" bIns="0" rtlCol="0" anchor="t">
            <a:spAutoFit/>
          </a:bodyPr>
          <a:lstStyle/>
          <a:p>
            <a:pPr algn="l">
              <a:lnSpc>
                <a:spcPts val="2578"/>
              </a:lnSpc>
            </a:pPr>
            <a:r>
              <a:rPr lang="en-US" sz="2030" b="1">
                <a:solidFill>
                  <a:srgbClr val="5CA032"/>
                </a:solidFill>
                <a:latin typeface="Montserrat Bold"/>
                <a:ea typeface="Montserrat Bold"/>
                <a:cs typeface="Montserrat Bold"/>
                <a:sym typeface="Montserrat Bold"/>
              </a:rPr>
              <a:t>API Platform Capabilities</a:t>
            </a:r>
          </a:p>
        </p:txBody>
      </p:sp>
      <p:sp>
        <p:nvSpPr>
          <p:cNvPr id="7" name="TextBox 7"/>
          <p:cNvSpPr txBox="1"/>
          <p:nvPr/>
        </p:nvSpPr>
        <p:spPr>
          <a:xfrm>
            <a:off x="1877590" y="4356370"/>
            <a:ext cx="5635865" cy="3907587"/>
          </a:xfrm>
          <a:prstGeom prst="rect">
            <a:avLst/>
          </a:prstGeom>
        </p:spPr>
        <p:txBody>
          <a:bodyPr lIns="0" tIns="0" rIns="0" bIns="0" rtlCol="0" anchor="t">
            <a:spAutoFit/>
          </a:bodyPr>
          <a:lstStyle/>
          <a:p>
            <a:pPr algn="l">
              <a:lnSpc>
                <a:spcPts val="2578"/>
              </a:lnSpc>
            </a:pPr>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Single integration point for multiple payment methods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Supports online global and local payments (debit and credit cards)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Integrate PayWise into third party systems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Multiple payment handling and payout options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Handle transactions, reconciliations, and settlements automatically</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Get comprehensive backend with robust reporting and analytics tools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Clear, well-documented APIs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Sandbox testing for seamless onboarding</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Transparent pricing, no hidden fees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E64A7"/>
        </a:solidFill>
        <a:effectLst/>
      </p:bgPr>
    </p:bg>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055032" y="5731779"/>
            <a:ext cx="10127108" cy="2901514"/>
          </a:xfrm>
          <a:prstGeom prst="rect">
            <a:avLst/>
          </a:prstGeom>
        </p:spPr>
        <p:txBody>
          <a:bodyPr lIns="0" tIns="0" rIns="0" bIns="0" rtlCol="0" anchor="t">
            <a:spAutoFit/>
          </a:bodyPr>
          <a:lstStyle/>
          <a:p>
            <a:pPr algn="l">
              <a:lnSpc>
                <a:spcPts val="10872"/>
              </a:lnSpc>
            </a:pPr>
            <a:r>
              <a:rPr lang="en-US" sz="13098" b="1">
                <a:solidFill>
                  <a:srgbClr val="FFFFFF"/>
                </a:solidFill>
                <a:latin typeface="Montserrat Bold"/>
                <a:ea typeface="Montserrat Bold"/>
                <a:cs typeface="Montserrat Bold"/>
                <a:sym typeface="Montserrat Bold"/>
              </a:rPr>
              <a:t>Pricing </a:t>
            </a:r>
            <a:r>
              <a:rPr lang="en-US" sz="13098">
                <a:solidFill>
                  <a:srgbClr val="FFFFFF"/>
                </a:solidFill>
                <a:latin typeface="Montserrat"/>
                <a:ea typeface="Montserrat"/>
                <a:cs typeface="Montserrat"/>
                <a:sym typeface="Montserrat"/>
              </a:rPr>
              <a:t>Proposal</a:t>
            </a:r>
          </a:p>
        </p:txBody>
      </p:sp>
      <p:sp>
        <p:nvSpPr>
          <p:cNvPr id="4" name="AutoShape 4"/>
          <p:cNvSpPr/>
          <p:nvPr/>
        </p:nvSpPr>
        <p:spPr>
          <a:xfrm flipV="1">
            <a:off x="-1885623" y="8607102"/>
            <a:ext cx="12190724" cy="14287"/>
          </a:xfrm>
          <a:prstGeom prst="line">
            <a:avLst/>
          </a:prstGeom>
          <a:ln w="47625" cap="flat">
            <a:solidFill>
              <a:srgbClr val="FFFFFF"/>
            </a:solidFill>
            <a:prstDash val="sysDot"/>
            <a:headEnd type="none" w="sm" len="sm"/>
            <a:tailEnd type="oval" w="lg" len="lg"/>
          </a:ln>
        </p:spPr>
      </p:sp>
      <p:grpSp>
        <p:nvGrpSpPr>
          <p:cNvPr id="5" name="Group 5"/>
          <p:cNvGrpSpPr/>
          <p:nvPr/>
        </p:nvGrpSpPr>
        <p:grpSpPr>
          <a:xfrm rot="-3623409">
            <a:off x="12175409" y="-4949304"/>
            <a:ext cx="14573025" cy="1457302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524250" cap="sq">
              <a:gradFill>
                <a:gsLst>
                  <a:gs pos="0">
                    <a:srgbClr val="0052B2">
                      <a:alpha val="100000"/>
                    </a:srgbClr>
                  </a:gs>
                  <a:gs pos="100000">
                    <a:srgbClr val="313760">
                      <a:alpha val="100000"/>
                    </a:srgbClr>
                  </a:gs>
                </a:gsLst>
                <a:lin ang="5400000"/>
              </a:gradFill>
              <a:prstDash val="solid"/>
              <a:miter/>
            </a:ln>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sp>
        <p:nvSpPr>
          <p:cNvPr id="8" name="TextBox 8"/>
          <p:cNvSpPr txBox="1"/>
          <p:nvPr/>
        </p:nvSpPr>
        <p:spPr>
          <a:xfrm>
            <a:off x="13466824" y="-824099"/>
            <a:ext cx="2750971" cy="8781303"/>
          </a:xfrm>
          <a:prstGeom prst="rect">
            <a:avLst/>
          </a:prstGeom>
        </p:spPr>
        <p:txBody>
          <a:bodyPr lIns="0" tIns="0" rIns="0" bIns="0" rtlCol="0" anchor="t">
            <a:spAutoFit/>
          </a:bodyPr>
          <a:lstStyle/>
          <a:p>
            <a:pPr algn="r">
              <a:lnSpc>
                <a:spcPts val="67904"/>
              </a:lnSpc>
            </a:pPr>
            <a:r>
              <a:rPr lang="en-US" sz="48503" b="1">
                <a:solidFill>
                  <a:srgbClr val="90CA6C"/>
                </a:solidFill>
                <a:latin typeface="Poppins Bold"/>
                <a:ea typeface="Poppins Bold"/>
                <a:cs typeface="Poppins Bold"/>
                <a:sym typeface="Poppins Bold"/>
              </a:rPr>
              <a:t>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737042" y="0"/>
            <a:ext cx="9550958" cy="10287000"/>
          </a:xfrm>
          <a:custGeom>
            <a:avLst/>
            <a:gdLst/>
            <a:ahLst/>
            <a:cxnLst/>
            <a:rect l="l" t="t" r="r" b="b"/>
            <a:pathLst>
              <a:path w="9550958" h="10287000">
                <a:moveTo>
                  <a:pt x="0" y="0"/>
                </a:moveTo>
                <a:lnTo>
                  <a:pt x="9550958" y="0"/>
                </a:lnTo>
                <a:lnTo>
                  <a:pt x="9550958" y="10287000"/>
                </a:lnTo>
                <a:lnTo>
                  <a:pt x="0" y="10287000"/>
                </a:lnTo>
                <a:lnTo>
                  <a:pt x="0" y="0"/>
                </a:lnTo>
                <a:close/>
              </a:path>
            </a:pathLst>
          </a:custGeom>
          <a:blipFill>
            <a:blip r:embed="rId4"/>
            <a:stretch>
              <a:fillRect l="-39209" r="-20355"/>
            </a:stretch>
          </a:blipFill>
        </p:spPr>
      </p:sp>
      <p:sp>
        <p:nvSpPr>
          <p:cNvPr id="4" name="Freeform 4"/>
          <p:cNvSpPr/>
          <p:nvPr/>
        </p:nvSpPr>
        <p:spPr>
          <a:xfrm rot="-10800000" flipH="1" flipV="1">
            <a:off x="8626143" y="-11745714"/>
            <a:ext cx="11336134" cy="25006178"/>
          </a:xfrm>
          <a:custGeom>
            <a:avLst/>
            <a:gdLst/>
            <a:ahLst/>
            <a:cxnLst/>
            <a:rect l="l" t="t" r="r" b="b"/>
            <a:pathLst>
              <a:path w="11336134" h="25006178">
                <a:moveTo>
                  <a:pt x="11336134" y="25006177"/>
                </a:moveTo>
                <a:lnTo>
                  <a:pt x="0" y="25006177"/>
                </a:lnTo>
                <a:lnTo>
                  <a:pt x="0" y="0"/>
                </a:lnTo>
                <a:lnTo>
                  <a:pt x="11336134" y="0"/>
                </a:lnTo>
                <a:lnTo>
                  <a:pt x="11336134" y="2500617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47297" y="1280713"/>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Individual Account</a:t>
            </a:r>
          </a:p>
        </p:txBody>
      </p:sp>
      <p:sp>
        <p:nvSpPr>
          <p:cNvPr id="6" name="TextBox 6"/>
          <p:cNvSpPr txBox="1"/>
          <p:nvPr/>
        </p:nvSpPr>
        <p:spPr>
          <a:xfrm>
            <a:off x="1847297" y="4345743"/>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Business Account</a:t>
            </a:r>
          </a:p>
        </p:txBody>
      </p:sp>
      <p:sp>
        <p:nvSpPr>
          <p:cNvPr id="7" name="TextBox 7"/>
          <p:cNvSpPr txBox="1"/>
          <p:nvPr/>
        </p:nvSpPr>
        <p:spPr>
          <a:xfrm>
            <a:off x="1847297" y="4979238"/>
            <a:ext cx="8551250" cy="4279773"/>
          </a:xfrm>
          <a:prstGeom prst="rect">
            <a:avLst/>
          </a:prstGeom>
        </p:spPr>
        <p:txBody>
          <a:bodyPr lIns="0" tIns="0" rIns="0" bIns="0" rtlCol="0" anchor="t">
            <a:spAutoFit/>
          </a:bodyPr>
          <a:lstStyle/>
          <a:p>
            <a:pPr algn="l">
              <a:lnSpc>
                <a:spcPts val="2286"/>
              </a:lnSpc>
            </a:pPr>
            <a:r>
              <a:rPr lang="en-US" sz="1800" b="1">
                <a:solidFill>
                  <a:srgbClr val="5CA032"/>
                </a:solidFill>
                <a:latin typeface="Montserrat Bold"/>
                <a:ea typeface="Montserrat Bold"/>
                <a:cs typeface="Montserrat Bold"/>
                <a:sym typeface="Montserrat Bold"/>
              </a:rPr>
              <a:t>Account Setup: </a:t>
            </a:r>
          </a:p>
          <a:p>
            <a:pPr algn="l">
              <a:lnSpc>
                <a:spcPts val="2286"/>
              </a:lnSpc>
            </a:pPr>
            <a:r>
              <a:rPr lang="en-US" sz="1800">
                <a:solidFill>
                  <a:srgbClr val="1E64A7"/>
                </a:solidFill>
                <a:latin typeface="Montserrat"/>
                <a:ea typeface="Montserrat"/>
                <a:cs typeface="Montserrat"/>
                <a:sym typeface="Montserrat"/>
              </a:rPr>
              <a:t>FREE for registered businesses </a:t>
            </a:r>
          </a:p>
          <a:p>
            <a:pPr algn="l">
              <a:lnSpc>
                <a:spcPts val="2286"/>
              </a:lnSpc>
            </a:pPr>
            <a:r>
              <a:rPr lang="en-US" sz="1800">
                <a:solidFill>
                  <a:srgbClr val="1E64A7"/>
                </a:solidFill>
                <a:latin typeface="Montserrat"/>
                <a:ea typeface="Montserrat"/>
                <a:cs typeface="Montserrat"/>
                <a:sym typeface="Montserrat"/>
              </a:rPr>
              <a:t>No Monthly Fee</a:t>
            </a:r>
          </a:p>
          <a:p>
            <a:pPr algn="l">
              <a:lnSpc>
                <a:spcPts val="2286"/>
              </a:lnSpc>
            </a:pPr>
            <a:endParaRPr lang="en-US" sz="1800">
              <a:solidFill>
                <a:srgbClr val="1E64A7"/>
              </a:solidFill>
              <a:latin typeface="Montserrat"/>
              <a:ea typeface="Montserrat"/>
              <a:cs typeface="Montserrat"/>
              <a:sym typeface="Montserrat"/>
            </a:endParaRPr>
          </a:p>
          <a:p>
            <a:pPr algn="l">
              <a:lnSpc>
                <a:spcPts val="2286"/>
              </a:lnSpc>
            </a:pPr>
            <a:r>
              <a:rPr lang="en-US" sz="1800" b="1">
                <a:solidFill>
                  <a:srgbClr val="5CA032"/>
                </a:solidFill>
                <a:latin typeface="Montserrat Bold"/>
                <a:ea typeface="Montserrat Bold"/>
                <a:cs typeface="Montserrat Bold"/>
                <a:sym typeface="Montserrat Bold"/>
              </a:rPr>
              <a:t>Transaction Processing:</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PayWise to PayWise: FREE</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Card Payments: Competitive merchant rates</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Bill Payment Collection: Different fee sharing models</a:t>
            </a:r>
          </a:p>
          <a:p>
            <a:pPr algn="l">
              <a:lnSpc>
                <a:spcPts val="2286"/>
              </a:lnSpc>
            </a:pPr>
            <a:endParaRPr lang="en-US" sz="1800">
              <a:solidFill>
                <a:srgbClr val="1E64A7"/>
              </a:solidFill>
              <a:latin typeface="Montserrat"/>
              <a:ea typeface="Montserrat"/>
              <a:cs typeface="Montserrat"/>
              <a:sym typeface="Montserrat"/>
            </a:endParaRPr>
          </a:p>
          <a:p>
            <a:pPr algn="l">
              <a:lnSpc>
                <a:spcPts val="2286"/>
              </a:lnSpc>
            </a:pPr>
            <a:r>
              <a:rPr lang="en-US" sz="1800" b="1">
                <a:solidFill>
                  <a:srgbClr val="5CA032"/>
                </a:solidFill>
                <a:latin typeface="Montserrat Bold"/>
                <a:ea typeface="Montserrat Bold"/>
                <a:cs typeface="Montserrat Bold"/>
                <a:sym typeface="Montserrat Bold"/>
              </a:rPr>
              <a:t>Premium Features:</a:t>
            </a:r>
            <a:r>
              <a:rPr lang="en-US" sz="1800">
                <a:solidFill>
                  <a:srgbClr val="1E64A7"/>
                </a:solidFill>
                <a:latin typeface="Montserrat"/>
                <a:ea typeface="Montserrat"/>
                <a:cs typeface="Montserrat"/>
                <a:sym typeface="Montserrat"/>
              </a:rPr>
              <a:t> </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Advanced analytics dashboard </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API integration support</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Priority customer support </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Custom payment solutions </a:t>
            </a:r>
          </a:p>
          <a:p>
            <a:pPr marL="388620" lvl="1" indent="-194310" algn="l">
              <a:lnSpc>
                <a:spcPts val="2286"/>
              </a:lnSpc>
              <a:buFont typeface="Arial"/>
              <a:buChar char="•"/>
            </a:pPr>
            <a:r>
              <a:rPr lang="en-US" sz="1800">
                <a:solidFill>
                  <a:srgbClr val="1E64A7"/>
                </a:solidFill>
                <a:latin typeface="Montserrat"/>
                <a:ea typeface="Montserrat"/>
                <a:cs typeface="Montserrat"/>
                <a:sym typeface="Montserrat"/>
              </a:rPr>
              <a:t>Multi-user account management</a:t>
            </a:r>
          </a:p>
        </p:txBody>
      </p:sp>
      <p:sp>
        <p:nvSpPr>
          <p:cNvPr id="8" name="TextBox 8"/>
          <p:cNvSpPr txBox="1"/>
          <p:nvPr/>
        </p:nvSpPr>
        <p:spPr>
          <a:xfrm>
            <a:off x="1847297" y="1926963"/>
            <a:ext cx="8551250" cy="1566291"/>
          </a:xfrm>
          <a:prstGeom prst="rect">
            <a:avLst/>
          </a:prstGeom>
        </p:spPr>
        <p:txBody>
          <a:bodyPr lIns="0" tIns="0" rIns="0" bIns="0" rtlCol="0" anchor="t">
            <a:spAutoFit/>
          </a:bodyPr>
          <a:lstStyle/>
          <a:p>
            <a:pPr algn="l">
              <a:lnSpc>
                <a:spcPts val="2502"/>
              </a:lnSpc>
            </a:pPr>
            <a:r>
              <a:rPr lang="en-US" sz="1800" b="1">
                <a:solidFill>
                  <a:srgbClr val="5CA032"/>
                </a:solidFill>
                <a:latin typeface="Montserrat Bold"/>
                <a:ea typeface="Montserrat Bold"/>
                <a:cs typeface="Montserrat Bold"/>
                <a:sym typeface="Montserrat Bold"/>
              </a:rPr>
              <a:t>Account Setup:</a:t>
            </a:r>
            <a:r>
              <a:rPr lang="en-US" sz="1800" b="1">
                <a:solidFill>
                  <a:srgbClr val="1E64A7"/>
                </a:solidFill>
                <a:latin typeface="Montserrat Bold"/>
                <a:ea typeface="Montserrat Bold"/>
                <a:cs typeface="Montserrat Bold"/>
                <a:sym typeface="Montserrat Bold"/>
              </a:rPr>
              <a:t> </a:t>
            </a:r>
            <a:r>
              <a:rPr lang="en-US" sz="1800">
                <a:solidFill>
                  <a:srgbClr val="1E64A7"/>
                </a:solidFill>
                <a:latin typeface="Montserrat"/>
                <a:ea typeface="Montserrat"/>
                <a:cs typeface="Montserrat"/>
                <a:sym typeface="Montserrat"/>
              </a:rPr>
              <a:t> FREE</a:t>
            </a:r>
            <a:r>
              <a:rPr lang="en-US" sz="1800" b="1">
                <a:solidFill>
                  <a:srgbClr val="1E64A7"/>
                </a:solidFill>
                <a:latin typeface="Montserrat Bold"/>
                <a:ea typeface="Montserrat Bold"/>
                <a:cs typeface="Montserrat Bold"/>
                <a:sym typeface="Montserrat Bold"/>
              </a:rPr>
              <a:t> </a:t>
            </a:r>
            <a:r>
              <a:rPr lang="en-US" sz="1800">
                <a:solidFill>
                  <a:srgbClr val="1E64A7"/>
                </a:solidFill>
                <a:latin typeface="Montserrat"/>
                <a:ea typeface="Montserrat"/>
                <a:cs typeface="Montserrat"/>
                <a:sym typeface="Montserrat"/>
              </a:rPr>
              <a:t>&amp; No Monthly Maintenance</a:t>
            </a:r>
          </a:p>
          <a:p>
            <a:pPr algn="l">
              <a:lnSpc>
                <a:spcPts val="2502"/>
              </a:lnSpc>
            </a:pPr>
            <a:r>
              <a:rPr lang="en-US" sz="1800" b="1">
                <a:solidFill>
                  <a:srgbClr val="5CA032"/>
                </a:solidFill>
                <a:latin typeface="Montserrat Bold"/>
                <a:ea typeface="Montserrat Bold"/>
                <a:cs typeface="Montserrat Bold"/>
                <a:sym typeface="Montserrat Bold"/>
              </a:rPr>
              <a:t>PayWise to PayWise:</a:t>
            </a:r>
            <a:r>
              <a:rPr lang="en-US" sz="1800">
                <a:solidFill>
                  <a:srgbClr val="5CA032"/>
                </a:solidFill>
                <a:latin typeface="Montserrat"/>
                <a:ea typeface="Montserrat"/>
                <a:cs typeface="Montserrat"/>
                <a:sym typeface="Montserrat"/>
              </a:rPr>
              <a:t> </a:t>
            </a:r>
            <a:r>
              <a:rPr lang="en-US" sz="1800">
                <a:solidFill>
                  <a:srgbClr val="1E64A7"/>
                </a:solidFill>
                <a:latin typeface="Montserrat"/>
                <a:ea typeface="Montserrat"/>
                <a:cs typeface="Montserrat"/>
                <a:sym typeface="Montserrat"/>
              </a:rPr>
              <a:t>FREE </a:t>
            </a:r>
          </a:p>
          <a:p>
            <a:pPr algn="l">
              <a:lnSpc>
                <a:spcPts val="2502"/>
              </a:lnSpc>
            </a:pPr>
            <a:r>
              <a:rPr lang="en-US" sz="1800" b="1">
                <a:solidFill>
                  <a:srgbClr val="5CA032"/>
                </a:solidFill>
                <a:latin typeface="Montserrat Bold"/>
                <a:ea typeface="Montserrat Bold"/>
                <a:cs typeface="Montserrat Bold"/>
                <a:sym typeface="Montserrat Bold"/>
              </a:rPr>
              <a:t>Bill Payments: </a:t>
            </a:r>
            <a:r>
              <a:rPr lang="en-US" sz="1800">
                <a:solidFill>
                  <a:srgbClr val="1E64A7"/>
                </a:solidFill>
                <a:latin typeface="Montserrat"/>
                <a:ea typeface="Montserrat"/>
                <a:cs typeface="Montserrat"/>
                <a:sym typeface="Montserrat"/>
              </a:rPr>
              <a:t>Competitive rates </a:t>
            </a:r>
          </a:p>
          <a:p>
            <a:pPr algn="l">
              <a:lnSpc>
                <a:spcPts val="2502"/>
              </a:lnSpc>
            </a:pPr>
            <a:r>
              <a:rPr lang="en-US" sz="1800" b="1">
                <a:solidFill>
                  <a:srgbClr val="5CA032"/>
                </a:solidFill>
                <a:latin typeface="Montserrat Bold"/>
                <a:ea typeface="Montserrat Bold"/>
                <a:cs typeface="Montserrat Bold"/>
                <a:sym typeface="Montserrat Bold"/>
              </a:rPr>
              <a:t>Wallet Loading</a:t>
            </a:r>
            <a:r>
              <a:rPr lang="en-US" sz="1800">
                <a:solidFill>
                  <a:srgbClr val="5CA032"/>
                </a:solidFill>
                <a:latin typeface="Montserrat"/>
                <a:ea typeface="Montserrat"/>
                <a:cs typeface="Montserrat"/>
                <a:sym typeface="Montserrat"/>
              </a:rPr>
              <a:t>: </a:t>
            </a:r>
            <a:r>
              <a:rPr lang="en-US" sz="1800">
                <a:solidFill>
                  <a:srgbClr val="1E64A7"/>
                </a:solidFill>
                <a:latin typeface="Montserrat"/>
                <a:ea typeface="Montserrat"/>
                <a:cs typeface="Montserrat"/>
                <a:sym typeface="Montserrat"/>
              </a:rPr>
              <a:t>Minimal fees apply </a:t>
            </a:r>
          </a:p>
          <a:p>
            <a:pPr algn="l">
              <a:lnSpc>
                <a:spcPts val="2502"/>
              </a:lnSpc>
            </a:pPr>
            <a:r>
              <a:rPr lang="en-US" sz="1800" b="1">
                <a:solidFill>
                  <a:srgbClr val="5CA032"/>
                </a:solidFill>
                <a:latin typeface="Montserrat Bold"/>
                <a:ea typeface="Montserrat Bold"/>
                <a:cs typeface="Montserrat Bold"/>
                <a:sym typeface="Montserrat Bold"/>
              </a:rPr>
              <a:t>Agent Services: </a:t>
            </a:r>
            <a:r>
              <a:rPr lang="en-US" sz="1800">
                <a:solidFill>
                  <a:srgbClr val="1E64A7"/>
                </a:solidFill>
                <a:latin typeface="Montserrat"/>
                <a:ea typeface="Montserrat"/>
                <a:cs typeface="Montserrat"/>
                <a:sym typeface="Montserrat"/>
              </a:rPr>
              <a:t>Standard agent fees apply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4"/>
            <a:stretch>
              <a:fillRect l="-30416" r="-30416"/>
            </a:stretch>
          </a:blipFill>
        </p:spPr>
      </p:sp>
      <p:sp>
        <p:nvSpPr>
          <p:cNvPr id="4" name="Freeform 4"/>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083533" y="2680429"/>
            <a:ext cx="8551250" cy="5336337"/>
          </a:xfrm>
          <a:prstGeom prst="rect">
            <a:avLst/>
          </a:prstGeom>
        </p:spPr>
        <p:txBody>
          <a:bodyPr lIns="0" tIns="0" rIns="0" bIns="0" rtlCol="0" anchor="t">
            <a:spAutoFit/>
          </a:bodyPr>
          <a:lstStyle/>
          <a:p>
            <a:pPr algn="l">
              <a:lnSpc>
                <a:spcPts val="2578"/>
              </a:lnSpc>
            </a:pPr>
            <a:r>
              <a:rPr lang="en-US" sz="2030" b="1">
                <a:solidFill>
                  <a:srgbClr val="5CA032"/>
                </a:solidFill>
                <a:latin typeface="Montserrat Bold"/>
                <a:ea typeface="Montserrat Bold"/>
                <a:cs typeface="Montserrat Bold"/>
                <a:sym typeface="Montserrat Bold"/>
              </a:rPr>
              <a:t>Agent Partnership</a:t>
            </a:r>
          </a:p>
          <a:p>
            <a:pPr algn="l">
              <a:lnSpc>
                <a:spcPts val="2197"/>
              </a:lnSpc>
            </a:pPr>
            <a:endParaRPr lang="en-US" sz="2030" b="1">
              <a:solidFill>
                <a:srgbClr val="5CA032"/>
              </a:solidFill>
              <a:latin typeface="Montserrat Bold"/>
              <a:ea typeface="Montserrat Bold"/>
              <a:cs typeface="Montserrat Bold"/>
              <a:sym typeface="Montserrat Bold"/>
            </a:endParaRPr>
          </a:p>
          <a:p>
            <a:pPr algn="l">
              <a:lnSpc>
                <a:spcPts val="2197"/>
              </a:lnSpc>
            </a:pPr>
            <a:r>
              <a:rPr lang="en-US" sz="1730" b="1">
                <a:solidFill>
                  <a:srgbClr val="1E64A7"/>
                </a:solidFill>
                <a:latin typeface="Montserrat Bold"/>
                <a:ea typeface="Montserrat Bold"/>
                <a:cs typeface="Montserrat Bold"/>
                <a:sym typeface="Montserrat Bold"/>
              </a:rPr>
              <a:t>Registration:</a:t>
            </a:r>
            <a:r>
              <a:rPr lang="en-US" sz="1730">
                <a:solidFill>
                  <a:srgbClr val="1E64A7"/>
                </a:solidFill>
                <a:latin typeface="Montserrat"/>
                <a:ea typeface="Montserrat"/>
                <a:cs typeface="Montserrat"/>
                <a:sym typeface="Montserrat"/>
              </a:rPr>
              <a:t> FREE</a:t>
            </a:r>
          </a:p>
          <a:p>
            <a:pPr algn="l">
              <a:lnSpc>
                <a:spcPts val="2197"/>
              </a:lnSpc>
            </a:pPr>
            <a:r>
              <a:rPr lang="en-US" sz="1730" b="1">
                <a:solidFill>
                  <a:srgbClr val="1E64A7"/>
                </a:solidFill>
                <a:latin typeface="Montserrat Bold"/>
                <a:ea typeface="Montserrat Bold"/>
                <a:cs typeface="Montserrat Bold"/>
                <a:sym typeface="Montserrat Bold"/>
              </a:rPr>
              <a:t>Transaction Commissions:</a:t>
            </a:r>
            <a:r>
              <a:rPr lang="en-US" sz="1730">
                <a:solidFill>
                  <a:srgbClr val="1E64A7"/>
                </a:solidFill>
                <a:latin typeface="Montserrat"/>
                <a:ea typeface="Montserrat"/>
                <a:cs typeface="Montserrat"/>
                <a:sym typeface="Montserrat"/>
              </a:rPr>
              <a:t> Attractive commission structure </a:t>
            </a:r>
          </a:p>
          <a:p>
            <a:pPr algn="l">
              <a:lnSpc>
                <a:spcPts val="2197"/>
              </a:lnSpc>
            </a:pPr>
            <a:r>
              <a:rPr lang="en-US" sz="1730" b="1">
                <a:solidFill>
                  <a:srgbClr val="1E64A7"/>
                </a:solidFill>
                <a:latin typeface="Montserrat Bold"/>
                <a:ea typeface="Montserrat Bold"/>
                <a:cs typeface="Montserrat Bold"/>
                <a:sym typeface="Montserrat Bold"/>
              </a:rPr>
              <a:t>Training &amp; Support:</a:t>
            </a:r>
            <a:r>
              <a:rPr lang="en-US" sz="1730">
                <a:solidFill>
                  <a:srgbClr val="1E64A7"/>
                </a:solidFill>
                <a:latin typeface="Montserrat"/>
                <a:ea typeface="Montserrat"/>
                <a:cs typeface="Montserrat"/>
                <a:sym typeface="Montserrat"/>
              </a:rPr>
              <a:t> Comprehensive training provided </a:t>
            </a:r>
          </a:p>
          <a:p>
            <a:pPr algn="l">
              <a:lnSpc>
                <a:spcPts val="2197"/>
              </a:lnSpc>
            </a:pPr>
            <a:r>
              <a:rPr lang="en-US" sz="1730" b="1">
                <a:solidFill>
                  <a:srgbClr val="1E64A7"/>
                </a:solidFill>
                <a:latin typeface="Montserrat Bold"/>
                <a:ea typeface="Montserrat Bold"/>
                <a:cs typeface="Montserrat Bold"/>
                <a:sym typeface="Montserrat Bold"/>
              </a:rPr>
              <a:t>Marketing Materials:</a:t>
            </a:r>
            <a:r>
              <a:rPr lang="en-US" sz="1730">
                <a:solidFill>
                  <a:srgbClr val="1E64A7"/>
                </a:solidFill>
                <a:latin typeface="Montserrat"/>
                <a:ea typeface="Montserrat"/>
                <a:cs typeface="Montserrat"/>
                <a:sym typeface="Montserrat"/>
              </a:rPr>
              <a:t> FREE promotional materials </a:t>
            </a:r>
          </a:p>
          <a:p>
            <a:pPr algn="l">
              <a:lnSpc>
                <a:spcPts val="2197"/>
              </a:lnSpc>
            </a:pPr>
            <a:r>
              <a:rPr lang="en-US" sz="1730" b="1">
                <a:solidFill>
                  <a:srgbClr val="1E64A7"/>
                </a:solidFill>
                <a:latin typeface="Montserrat Bold"/>
                <a:ea typeface="Montserrat Bold"/>
                <a:cs typeface="Montserrat Bold"/>
                <a:sym typeface="Montserrat Bold"/>
              </a:rPr>
              <a:t>Technical Support:</a:t>
            </a:r>
            <a:r>
              <a:rPr lang="en-US" sz="1730">
                <a:solidFill>
                  <a:srgbClr val="1E64A7"/>
                </a:solidFill>
                <a:latin typeface="Montserrat"/>
                <a:ea typeface="Montserrat"/>
                <a:cs typeface="Montserrat"/>
                <a:sym typeface="Montserrat"/>
              </a:rPr>
              <a:t> Dedicated agent support team</a:t>
            </a:r>
          </a:p>
          <a:p>
            <a:pPr algn="l">
              <a:lnSpc>
                <a:spcPts val="2197"/>
              </a:lnSpc>
            </a:pPr>
            <a:endParaRPr lang="en-US" sz="1730">
              <a:solidFill>
                <a:srgbClr val="1E64A7"/>
              </a:solidFill>
              <a:latin typeface="Montserrat"/>
              <a:ea typeface="Montserrat"/>
              <a:cs typeface="Montserrat"/>
              <a:sym typeface="Montserrat"/>
            </a:endParaRPr>
          </a:p>
          <a:p>
            <a:pPr algn="l">
              <a:lnSpc>
                <a:spcPts val="2578"/>
              </a:lnSpc>
            </a:pPr>
            <a:r>
              <a:rPr lang="en-US" sz="2030" b="1">
                <a:solidFill>
                  <a:srgbClr val="5CA032"/>
                </a:solidFill>
                <a:latin typeface="Montserrat Bold"/>
                <a:ea typeface="Montserrat Bold"/>
                <a:cs typeface="Montserrat Bold"/>
                <a:sym typeface="Montserrat Bold"/>
              </a:rPr>
              <a:t>Fees (At a Glance)</a:t>
            </a:r>
          </a:p>
          <a:p>
            <a:pPr algn="l">
              <a:lnSpc>
                <a:spcPts val="2197"/>
              </a:lnSpc>
            </a:pPr>
            <a:endParaRPr lang="en-US" sz="2030" b="1">
              <a:solidFill>
                <a:srgbClr val="5CA032"/>
              </a:solidFill>
              <a:latin typeface="Montserrat Bold"/>
              <a:ea typeface="Montserrat Bold"/>
              <a:cs typeface="Montserrat Bold"/>
              <a:sym typeface="Montserrat Bold"/>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Pay at Agent: 1% (minimum $8)</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Wallet → Wallet: Free</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Bank Transfer In: Free</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Bank Transfer Out: $2.00</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Bank Transfer Return Fee: $5.00</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Card Fee: 3.5% + $3.00 TTD per transaction</a:t>
            </a:r>
          </a:p>
          <a:p>
            <a:pPr algn="l">
              <a:lnSpc>
                <a:spcPts val="2197"/>
              </a:lnSpc>
            </a:pPr>
            <a:endParaRPr lang="en-US" sz="1730">
              <a:solidFill>
                <a:srgbClr val="1E64A7"/>
              </a:solidFill>
              <a:latin typeface="Montserrat"/>
              <a:ea typeface="Montserrat"/>
              <a:cs typeface="Montserrat"/>
              <a:sym typeface="Montserrat"/>
            </a:endParaRPr>
          </a:p>
          <a:p>
            <a:pPr algn="l">
              <a:lnSpc>
                <a:spcPts val="2197"/>
              </a:lnSpc>
            </a:pPr>
            <a:r>
              <a:rPr lang="en-US" sz="1730" i="1">
                <a:solidFill>
                  <a:srgbClr val="1E64A7"/>
                </a:solidFill>
                <a:latin typeface="Montserrat Italics"/>
                <a:ea typeface="Montserrat Italics"/>
                <a:cs typeface="Montserrat Italics"/>
                <a:sym typeface="Montserrat Italics"/>
              </a:rPr>
              <a:t>Fees are subject to change. </a:t>
            </a:r>
            <a:r>
              <a:rPr lang="en-US" sz="1730" b="1" i="1">
                <a:solidFill>
                  <a:srgbClr val="1E64A7"/>
                </a:solidFill>
                <a:latin typeface="Montserrat Bold Italics"/>
                <a:ea typeface="Montserrat Bold Italics"/>
                <a:cs typeface="Montserrat Bold Italics"/>
                <a:sym typeface="Montserrat Bold Italics"/>
              </a:rPr>
              <a:t>Contact PayWise for enterprise pricing or large‑volume programs.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4"/>
            <a:stretch>
              <a:fillRect l="-30266" r="-30266"/>
            </a:stretch>
          </a:blipFill>
        </p:spPr>
      </p:sp>
      <p:sp>
        <p:nvSpPr>
          <p:cNvPr id="4" name="Freeform 4"/>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747558" y="1869748"/>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Value Proposition</a:t>
            </a:r>
          </a:p>
        </p:txBody>
      </p:sp>
      <p:sp>
        <p:nvSpPr>
          <p:cNvPr id="6" name="TextBox 6"/>
          <p:cNvSpPr txBox="1"/>
          <p:nvPr/>
        </p:nvSpPr>
        <p:spPr>
          <a:xfrm>
            <a:off x="1747558" y="2531819"/>
            <a:ext cx="8411449" cy="704115"/>
          </a:xfrm>
          <a:prstGeom prst="rect">
            <a:avLst/>
          </a:prstGeom>
        </p:spPr>
        <p:txBody>
          <a:bodyPr lIns="0" tIns="0" rIns="0" bIns="0" rtlCol="0" anchor="t">
            <a:spAutoFit/>
          </a:bodyPr>
          <a:lstStyle/>
          <a:p>
            <a:pPr algn="l">
              <a:lnSpc>
                <a:spcPts val="5158"/>
              </a:lnSpc>
            </a:pPr>
            <a:r>
              <a:rPr lang="en-US" sz="5372" b="1">
                <a:solidFill>
                  <a:srgbClr val="5CA032"/>
                </a:solidFill>
                <a:latin typeface="Montserrat Bold"/>
                <a:ea typeface="Montserrat Bold"/>
                <a:cs typeface="Montserrat Bold"/>
                <a:sym typeface="Montserrat Bold"/>
              </a:rPr>
              <a:t>Why Choose PayWise?</a:t>
            </a:r>
          </a:p>
        </p:txBody>
      </p:sp>
      <p:sp>
        <p:nvSpPr>
          <p:cNvPr id="7" name="TextBox 7"/>
          <p:cNvSpPr txBox="1"/>
          <p:nvPr/>
        </p:nvSpPr>
        <p:spPr>
          <a:xfrm>
            <a:off x="1747558" y="3663274"/>
            <a:ext cx="8551250" cy="4849228"/>
          </a:xfrm>
          <a:prstGeom prst="rect">
            <a:avLst/>
          </a:prstGeom>
        </p:spPr>
        <p:txBody>
          <a:bodyPr lIns="0" tIns="0" rIns="0" bIns="0" rtlCol="0" anchor="t">
            <a:spAutoFit/>
          </a:bodyPr>
          <a:lstStyle/>
          <a:p>
            <a:pPr algn="l">
              <a:lnSpc>
                <a:spcPts val="2578"/>
              </a:lnSpc>
            </a:pPr>
            <a:r>
              <a:rPr lang="en-US" sz="2030" b="1">
                <a:solidFill>
                  <a:srgbClr val="1E64A7"/>
                </a:solidFill>
                <a:latin typeface="Montserrat Bold"/>
                <a:ea typeface="Montserrat Bold"/>
                <a:cs typeface="Montserrat Bold"/>
                <a:sym typeface="Montserrat Bold"/>
              </a:rPr>
              <a:t>Regulatory Compliance</a:t>
            </a:r>
            <a:r>
              <a:rPr lang="en-US" sz="2030">
                <a:solidFill>
                  <a:srgbClr val="1E64A7"/>
                </a:solidFill>
                <a:latin typeface="Montserrat"/>
                <a:ea typeface="Montserrat"/>
                <a:cs typeface="Montserrat"/>
                <a:sym typeface="Montserrat"/>
              </a:rPr>
              <a:t> ✓ Registered with Central Bank of Trinidad and Tobago ✓ FIU registered and compliant ✓ Secure and regulated platform ✓ OPRTT registered</a:t>
            </a:r>
          </a:p>
          <a:p>
            <a:pPr algn="l">
              <a:lnSpc>
                <a:spcPts val="2578"/>
              </a:lnSpc>
            </a:pPr>
            <a:endParaRPr lang="en-US" sz="2030">
              <a:solidFill>
                <a:srgbClr val="1E64A7"/>
              </a:solidFill>
              <a:latin typeface="Montserrat"/>
              <a:ea typeface="Montserrat"/>
              <a:cs typeface="Montserrat"/>
              <a:sym typeface="Montserrat"/>
            </a:endParaRPr>
          </a:p>
          <a:p>
            <a:pPr algn="l">
              <a:lnSpc>
                <a:spcPts val="2578"/>
              </a:lnSpc>
            </a:pPr>
            <a:r>
              <a:rPr lang="en-US" sz="2030" b="1">
                <a:solidFill>
                  <a:srgbClr val="1E64A7"/>
                </a:solidFill>
                <a:latin typeface="Montserrat Bold"/>
                <a:ea typeface="Montserrat Bold"/>
                <a:cs typeface="Montserrat Bold"/>
                <a:sym typeface="Montserrat Bold"/>
              </a:rPr>
              <a:t>Technology Excellence</a:t>
            </a:r>
            <a:r>
              <a:rPr lang="en-US" sz="2030">
                <a:solidFill>
                  <a:srgbClr val="1E64A7"/>
                </a:solidFill>
                <a:latin typeface="Montserrat"/>
                <a:ea typeface="Montserrat"/>
                <a:cs typeface="Montserrat"/>
                <a:sym typeface="Montserrat"/>
              </a:rPr>
              <a:t> ✓ Mobile-first design ✓ Real-time processing ✓ Multi-channel payment acceptance ✓ Developer-friendly APIs ✓ Comprehensive reporting</a:t>
            </a:r>
          </a:p>
          <a:p>
            <a:pPr algn="l">
              <a:lnSpc>
                <a:spcPts val="2578"/>
              </a:lnSpc>
            </a:pPr>
            <a:endParaRPr lang="en-US" sz="2030">
              <a:solidFill>
                <a:srgbClr val="1E64A7"/>
              </a:solidFill>
              <a:latin typeface="Montserrat"/>
              <a:ea typeface="Montserrat"/>
              <a:cs typeface="Montserrat"/>
              <a:sym typeface="Montserrat"/>
            </a:endParaRPr>
          </a:p>
          <a:p>
            <a:pPr algn="l">
              <a:lnSpc>
                <a:spcPts val="2578"/>
              </a:lnSpc>
            </a:pPr>
            <a:r>
              <a:rPr lang="en-US" sz="2030" b="1">
                <a:solidFill>
                  <a:srgbClr val="1E64A7"/>
                </a:solidFill>
                <a:latin typeface="Montserrat Bold"/>
                <a:ea typeface="Montserrat Bold"/>
                <a:cs typeface="Montserrat Bold"/>
                <a:sym typeface="Montserrat Bold"/>
              </a:rPr>
              <a:t>Local Focus</a:t>
            </a:r>
            <a:r>
              <a:rPr lang="en-US" sz="2030">
                <a:solidFill>
                  <a:srgbClr val="1E64A7"/>
                </a:solidFill>
                <a:latin typeface="Montserrat"/>
                <a:ea typeface="Montserrat"/>
                <a:cs typeface="Montserrat"/>
                <a:sym typeface="Montserrat"/>
              </a:rPr>
              <a:t> ✓ Built for Trinidad &amp; Tobago market ✓ Over 10 years serving T&amp;T ✓ Understanding of local business needs ✓ Extensive agent network coverage ✓ Local customer support</a:t>
            </a:r>
          </a:p>
          <a:p>
            <a:pPr algn="l">
              <a:lnSpc>
                <a:spcPts val="2578"/>
              </a:lnSpc>
            </a:pPr>
            <a:endParaRPr lang="en-US" sz="2030">
              <a:solidFill>
                <a:srgbClr val="1E64A7"/>
              </a:solidFill>
              <a:latin typeface="Montserrat"/>
              <a:ea typeface="Montserrat"/>
              <a:cs typeface="Montserrat"/>
              <a:sym typeface="Montserrat"/>
            </a:endParaRPr>
          </a:p>
          <a:p>
            <a:pPr algn="l">
              <a:lnSpc>
                <a:spcPts val="2578"/>
              </a:lnSpc>
            </a:pPr>
            <a:r>
              <a:rPr lang="en-US" sz="2030" b="1">
                <a:solidFill>
                  <a:srgbClr val="1E64A7"/>
                </a:solidFill>
                <a:latin typeface="Montserrat Bold"/>
                <a:ea typeface="Montserrat Bold"/>
                <a:cs typeface="Montserrat Bold"/>
                <a:sym typeface="Montserrat Bold"/>
              </a:rPr>
              <a:t>Growth Enabler</a:t>
            </a:r>
            <a:r>
              <a:rPr lang="en-US" sz="2030">
                <a:solidFill>
                  <a:srgbClr val="1E64A7"/>
                </a:solidFill>
                <a:latin typeface="Montserrat"/>
                <a:ea typeface="Montserrat"/>
                <a:cs typeface="Montserrat"/>
                <a:sym typeface="Montserrat"/>
              </a:rPr>
              <a:t> ✓ Referral rewards program ✓ Business growth analytics ✓ Cashless transaction benefits ✓ Reduced cash handling costs ✓ Improved customer experience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4"/>
            <a:stretch>
              <a:fillRect l="-30416" r="-30416"/>
            </a:stretch>
          </a:blipFill>
        </p:spPr>
      </p:sp>
      <p:sp>
        <p:nvSpPr>
          <p:cNvPr id="4" name="Freeform 4"/>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703658" y="1478439"/>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Exploring PayWise Solutions</a:t>
            </a:r>
          </a:p>
        </p:txBody>
      </p:sp>
      <p:sp>
        <p:nvSpPr>
          <p:cNvPr id="6" name="TextBox 6"/>
          <p:cNvSpPr txBox="1"/>
          <p:nvPr/>
        </p:nvSpPr>
        <p:spPr>
          <a:xfrm>
            <a:off x="1847785" y="2340972"/>
            <a:ext cx="10617067" cy="6562839"/>
          </a:xfrm>
          <a:prstGeom prst="rect">
            <a:avLst/>
          </a:prstGeom>
        </p:spPr>
        <p:txBody>
          <a:bodyPr lIns="0" tIns="0" rIns="0" bIns="0" rtlCol="0" anchor="t">
            <a:spAutoFit/>
          </a:bodyPr>
          <a:lstStyle/>
          <a:p>
            <a:pPr algn="l">
              <a:lnSpc>
                <a:spcPts val="2832"/>
              </a:lnSpc>
            </a:pPr>
            <a:r>
              <a:rPr lang="en-US" sz="2230">
                <a:solidFill>
                  <a:srgbClr val="1E64A7"/>
                </a:solidFill>
                <a:latin typeface="Montserrat"/>
                <a:ea typeface="Montserrat"/>
                <a:cs typeface="Montserrat"/>
                <a:sym typeface="Montserrat"/>
              </a:rPr>
              <a:t> </a:t>
            </a:r>
            <a:r>
              <a:rPr lang="en-US" sz="2230" b="1">
                <a:solidFill>
                  <a:srgbClr val="5CA032"/>
                </a:solidFill>
                <a:latin typeface="Montserrat Bold"/>
                <a:ea typeface="Montserrat Bold"/>
                <a:cs typeface="Montserrat Bold"/>
                <a:sym typeface="Montserrat Bold"/>
              </a:rPr>
              <a:t>For Businesses Currently Using Cash</a:t>
            </a:r>
            <a:r>
              <a:rPr lang="en-US" sz="2230">
                <a:solidFill>
                  <a:srgbClr val="1E64A7"/>
                </a:solidFill>
                <a:latin typeface="Montserrat"/>
                <a:ea typeface="Montserrat"/>
                <a:cs typeface="Montserrat"/>
                <a:sym typeface="Montserrat"/>
              </a:rPr>
              <a:t>: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Are you losing sales due to customers not having exact change?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How much time does your staff spend handling cash deposits?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Are you concerned about theft or loss of cash on premises?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Would you like detailed analytics on your sales patterns?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Do customers ask for digital payment options?</a:t>
            </a:r>
          </a:p>
          <a:p>
            <a:pPr algn="l">
              <a:lnSpc>
                <a:spcPts val="2578"/>
              </a:lnSpc>
            </a:pPr>
            <a:endParaRPr lang="en-US" sz="2030">
              <a:solidFill>
                <a:srgbClr val="1E64A7"/>
              </a:solidFill>
              <a:latin typeface="Montserrat"/>
              <a:ea typeface="Montserrat"/>
              <a:cs typeface="Montserrat"/>
              <a:sym typeface="Montserrat"/>
            </a:endParaRPr>
          </a:p>
          <a:p>
            <a:pPr algn="l">
              <a:lnSpc>
                <a:spcPts val="2832"/>
              </a:lnSpc>
            </a:pPr>
            <a:r>
              <a:rPr lang="en-US" sz="2230" b="1">
                <a:solidFill>
                  <a:srgbClr val="5CA032"/>
                </a:solidFill>
                <a:latin typeface="Montserrat Bold"/>
                <a:ea typeface="Montserrat Bold"/>
                <a:cs typeface="Montserrat Bold"/>
                <a:sym typeface="Montserrat Bold"/>
              </a:rPr>
              <a:t>For Businesses Using Other Payment Solutions: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Are you experiencing high transaction costs?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Do you have full visibility into your payment data?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Are payments processed in real-time?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Do you have access to local customer support?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Can you easily integrate payments with your existing systems?</a:t>
            </a:r>
          </a:p>
          <a:p>
            <a:pPr algn="l">
              <a:lnSpc>
                <a:spcPts val="2578"/>
              </a:lnSpc>
            </a:pPr>
            <a:endParaRPr lang="en-US" sz="2030">
              <a:solidFill>
                <a:srgbClr val="1E64A7"/>
              </a:solidFill>
              <a:latin typeface="Montserrat"/>
              <a:ea typeface="Montserrat"/>
              <a:cs typeface="Montserrat"/>
              <a:sym typeface="Montserrat"/>
            </a:endParaRPr>
          </a:p>
          <a:p>
            <a:pPr algn="l">
              <a:lnSpc>
                <a:spcPts val="2832"/>
              </a:lnSpc>
            </a:pPr>
            <a:r>
              <a:rPr lang="en-US" sz="2230" b="1">
                <a:solidFill>
                  <a:srgbClr val="5CA032"/>
                </a:solidFill>
                <a:latin typeface="Montserrat Bold"/>
                <a:ea typeface="Montserrat Bold"/>
                <a:cs typeface="Montserrat Bold"/>
                <a:sym typeface="Montserrat Bold"/>
              </a:rPr>
              <a:t>For Individuals: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Do you want to earn rewards on your transactions?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Are you tired of carrying cash everywhere?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Would you like instant money transfers to friends and family?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Do you want a simpler way to pay bills? </a:t>
            </a:r>
          </a:p>
          <a:p>
            <a:pPr marL="438282" lvl="1" indent="-219141" algn="l">
              <a:lnSpc>
                <a:spcPts val="2578"/>
              </a:lnSpc>
              <a:buFont typeface="Arial"/>
              <a:buChar char="•"/>
            </a:pPr>
            <a:r>
              <a:rPr lang="en-US" sz="2030">
                <a:solidFill>
                  <a:srgbClr val="1E64A7"/>
                </a:solidFill>
                <a:latin typeface="Montserrat"/>
                <a:ea typeface="Montserrat"/>
                <a:cs typeface="Montserrat"/>
                <a:sym typeface="Montserrat"/>
              </a:rPr>
              <a:t>Are you interested in supporting local businesses through digital payments?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815907" y="1550071"/>
            <a:ext cx="14088719" cy="2123211"/>
          </a:xfrm>
          <a:prstGeom prst="rect">
            <a:avLst/>
          </a:prstGeom>
        </p:spPr>
        <p:txBody>
          <a:bodyPr lIns="0" tIns="0" rIns="0" bIns="0" rtlCol="0" anchor="t">
            <a:spAutoFit/>
          </a:bodyPr>
          <a:lstStyle/>
          <a:p>
            <a:pPr algn="l">
              <a:lnSpc>
                <a:spcPts val="16475"/>
              </a:lnSpc>
            </a:pPr>
            <a:r>
              <a:rPr lang="en-US" sz="11768" b="1">
                <a:solidFill>
                  <a:srgbClr val="FFFFFF"/>
                </a:solidFill>
                <a:latin typeface="Poppins Bold"/>
                <a:ea typeface="Poppins Bold"/>
                <a:cs typeface="Poppins Bold"/>
                <a:sym typeface="Poppins Bold"/>
              </a:rPr>
              <a:t>Get Started Today</a:t>
            </a:r>
          </a:p>
        </p:txBody>
      </p:sp>
      <p:sp>
        <p:nvSpPr>
          <p:cNvPr id="5" name="AutoShape 5"/>
          <p:cNvSpPr/>
          <p:nvPr/>
        </p:nvSpPr>
        <p:spPr>
          <a:xfrm>
            <a:off x="-424207" y="3520003"/>
            <a:ext cx="15048115" cy="0"/>
          </a:xfrm>
          <a:prstGeom prst="line">
            <a:avLst/>
          </a:prstGeom>
          <a:ln w="28575" cap="flat">
            <a:solidFill>
              <a:srgbClr val="FFFFFF"/>
            </a:solidFill>
            <a:prstDash val="sysDot"/>
            <a:headEnd type="none" w="sm" len="sm"/>
            <a:tailEnd type="oval" w="lg" len="lg"/>
          </a:ln>
        </p:spPr>
      </p:sp>
      <p:sp>
        <p:nvSpPr>
          <p:cNvPr id="6" name="TextBox 6"/>
          <p:cNvSpPr txBox="1"/>
          <p:nvPr/>
        </p:nvSpPr>
        <p:spPr>
          <a:xfrm>
            <a:off x="3332997" y="4023363"/>
            <a:ext cx="11178830" cy="4752629"/>
          </a:xfrm>
          <a:prstGeom prst="rect">
            <a:avLst/>
          </a:prstGeom>
        </p:spPr>
        <p:txBody>
          <a:bodyPr lIns="0" tIns="0" rIns="0" bIns="0" rtlCol="0" anchor="t">
            <a:spAutoFit/>
          </a:bodyPr>
          <a:lstStyle/>
          <a:p>
            <a:pPr algn="l">
              <a:lnSpc>
                <a:spcPts val="3172"/>
              </a:lnSpc>
            </a:pPr>
            <a:r>
              <a:rPr lang="en-US" sz="2758" b="1">
                <a:solidFill>
                  <a:srgbClr val="FFFFFF"/>
                </a:solidFill>
                <a:latin typeface="Montserrat Bold"/>
                <a:ea typeface="Montserrat Bold"/>
                <a:cs typeface="Montserrat Bold"/>
                <a:sym typeface="Montserrat Bold"/>
              </a:rPr>
              <a:t>Download the PayWise Mobile Wallet App</a:t>
            </a:r>
            <a:r>
              <a:rPr lang="en-US" sz="2758">
                <a:solidFill>
                  <a:srgbClr val="FFFFFF"/>
                </a:solidFill>
                <a:latin typeface="Montserrat"/>
                <a:ea typeface="Montserrat"/>
                <a:cs typeface="Montserrat"/>
                <a:sym typeface="Montserrat"/>
              </a:rPr>
              <a:t> Available on Google Play Store and Apple App Store</a:t>
            </a:r>
          </a:p>
          <a:p>
            <a:pPr algn="l">
              <a:lnSpc>
                <a:spcPts val="3172"/>
              </a:lnSpc>
            </a:pPr>
            <a:endParaRPr lang="en-US" sz="2758">
              <a:solidFill>
                <a:srgbClr val="FFFFFF"/>
              </a:solidFill>
              <a:latin typeface="Montserrat"/>
              <a:ea typeface="Montserrat"/>
              <a:cs typeface="Montserrat"/>
              <a:sym typeface="Montserrat"/>
            </a:endParaRPr>
          </a:p>
          <a:p>
            <a:pPr algn="l">
              <a:lnSpc>
                <a:spcPts val="3172"/>
              </a:lnSpc>
            </a:pPr>
            <a:r>
              <a:rPr lang="en-US" sz="2758" b="1">
                <a:solidFill>
                  <a:srgbClr val="6AB3F8"/>
                </a:solidFill>
                <a:latin typeface="Montserrat Bold"/>
                <a:ea typeface="Montserrat Bold"/>
                <a:cs typeface="Montserrat Bold"/>
                <a:sym typeface="Montserrat Bold"/>
              </a:rPr>
              <a:t>Visit Our Website</a:t>
            </a:r>
            <a:r>
              <a:rPr lang="en-US" sz="2758">
                <a:solidFill>
                  <a:srgbClr val="FFFFFF"/>
                </a:solidFill>
                <a:latin typeface="Montserrat"/>
                <a:ea typeface="Montserrat"/>
                <a:cs typeface="Montserrat"/>
                <a:sym typeface="Montserrat"/>
              </a:rPr>
              <a:t> </a:t>
            </a:r>
            <a:r>
              <a:rPr lang="en-US" sz="2758" b="1" i="1" u="sng">
                <a:solidFill>
                  <a:srgbClr val="ABE389"/>
                </a:solidFill>
                <a:latin typeface="Montserrat Bold Italics"/>
                <a:ea typeface="Montserrat Bold Italics"/>
                <a:cs typeface="Montserrat Bold Italics"/>
                <a:sym typeface="Montserrat Bold Italics"/>
              </a:rPr>
              <a:t>www.paywise.co</a:t>
            </a:r>
          </a:p>
          <a:p>
            <a:pPr algn="l">
              <a:lnSpc>
                <a:spcPts val="3172"/>
              </a:lnSpc>
            </a:pPr>
            <a:endParaRPr lang="en-US" sz="2758" b="1" i="1" u="sng">
              <a:solidFill>
                <a:srgbClr val="ABE389"/>
              </a:solidFill>
              <a:latin typeface="Montserrat Bold Italics"/>
              <a:ea typeface="Montserrat Bold Italics"/>
              <a:cs typeface="Montserrat Bold Italics"/>
              <a:sym typeface="Montserrat Bold Italics"/>
            </a:endParaRPr>
          </a:p>
          <a:p>
            <a:pPr algn="l">
              <a:lnSpc>
                <a:spcPts val="3172"/>
              </a:lnSpc>
            </a:pPr>
            <a:r>
              <a:rPr lang="en-US" sz="2758" b="1">
                <a:solidFill>
                  <a:srgbClr val="FFFFFF"/>
                </a:solidFill>
                <a:latin typeface="Montserrat Bold"/>
                <a:ea typeface="Montserrat Bold"/>
                <a:cs typeface="Montserrat Bold"/>
                <a:sym typeface="Montserrat Bold"/>
              </a:rPr>
              <a:t>Contact Our Team</a:t>
            </a:r>
            <a:r>
              <a:rPr lang="en-US" sz="2758">
                <a:solidFill>
                  <a:srgbClr val="FFFFFF"/>
                </a:solidFill>
                <a:latin typeface="Montserrat"/>
                <a:ea typeface="Montserrat"/>
                <a:cs typeface="Montserrat"/>
                <a:sym typeface="Montserrat"/>
              </a:rPr>
              <a:t> </a:t>
            </a:r>
          </a:p>
          <a:p>
            <a:pPr algn="l">
              <a:lnSpc>
                <a:spcPts val="3172"/>
              </a:lnSpc>
            </a:pPr>
            <a:r>
              <a:rPr lang="en-US" sz="2758">
                <a:solidFill>
                  <a:srgbClr val="FFFFFF"/>
                </a:solidFill>
                <a:latin typeface="Montserrat"/>
                <a:ea typeface="Montserrat"/>
                <a:cs typeface="Montserrat"/>
                <a:sym typeface="Montserrat"/>
              </a:rPr>
              <a:t>📧 contact@paywise.co </a:t>
            </a:r>
          </a:p>
          <a:p>
            <a:pPr algn="l">
              <a:lnSpc>
                <a:spcPts val="3172"/>
              </a:lnSpc>
            </a:pPr>
            <a:r>
              <a:rPr lang="en-US" sz="2758">
                <a:solidFill>
                  <a:srgbClr val="FFFFFF"/>
                </a:solidFill>
                <a:latin typeface="Montserrat"/>
                <a:ea typeface="Montserrat"/>
                <a:cs typeface="Montserrat"/>
                <a:sym typeface="Montserrat"/>
              </a:rPr>
              <a:t>📱 Local customer support available</a:t>
            </a:r>
          </a:p>
          <a:p>
            <a:pPr algn="l">
              <a:lnSpc>
                <a:spcPts val="3172"/>
              </a:lnSpc>
            </a:pPr>
            <a:endParaRPr lang="en-US" sz="2758">
              <a:solidFill>
                <a:srgbClr val="FFFFFF"/>
              </a:solidFill>
              <a:latin typeface="Montserrat"/>
              <a:ea typeface="Montserrat"/>
              <a:cs typeface="Montserrat"/>
              <a:sym typeface="Montserrat"/>
            </a:endParaRPr>
          </a:p>
          <a:p>
            <a:pPr algn="l">
              <a:lnSpc>
                <a:spcPts val="3172"/>
              </a:lnSpc>
            </a:pPr>
            <a:r>
              <a:rPr lang="en-US" sz="2758" b="1">
                <a:solidFill>
                  <a:srgbClr val="FFFFFF"/>
                </a:solidFill>
                <a:latin typeface="Montserrat Bold"/>
                <a:ea typeface="Montserrat Bold"/>
                <a:cs typeface="Montserrat Bold"/>
                <a:sym typeface="Montserrat Bold"/>
              </a:rPr>
              <a:t>Follow Us LinkedIn:</a:t>
            </a:r>
            <a:r>
              <a:rPr lang="en-US" sz="2758">
                <a:solidFill>
                  <a:srgbClr val="FFFFFF"/>
                </a:solidFill>
                <a:latin typeface="Montserrat"/>
                <a:ea typeface="Montserrat"/>
                <a:cs typeface="Montserrat"/>
                <a:sym typeface="Montserrat"/>
              </a:rPr>
              <a:t> </a:t>
            </a:r>
            <a:r>
              <a:rPr lang="en-US" sz="2758" b="1">
                <a:solidFill>
                  <a:srgbClr val="ABE389"/>
                </a:solidFill>
                <a:latin typeface="Montserrat Bold"/>
                <a:ea typeface="Montserrat Bold"/>
                <a:cs typeface="Montserrat Bold"/>
                <a:sym typeface="Montserrat Bold"/>
              </a:rPr>
              <a:t>PayWise Limited </a:t>
            </a:r>
          </a:p>
          <a:p>
            <a:pPr algn="l">
              <a:lnSpc>
                <a:spcPts val="3172"/>
              </a:lnSpc>
            </a:pPr>
            <a:r>
              <a:rPr lang="en-US" sz="2758" b="1">
                <a:solidFill>
                  <a:srgbClr val="FFFFFF"/>
                </a:solidFill>
                <a:latin typeface="Montserrat Bold"/>
                <a:ea typeface="Montserrat Bold"/>
                <a:cs typeface="Montserrat Bold"/>
                <a:sym typeface="Montserrat Bold"/>
              </a:rPr>
              <a:t>Facebook: </a:t>
            </a:r>
            <a:r>
              <a:rPr lang="en-US" sz="2758" b="1">
                <a:solidFill>
                  <a:srgbClr val="ABE389"/>
                </a:solidFill>
                <a:latin typeface="Montserrat Bold"/>
                <a:ea typeface="Montserrat Bold"/>
                <a:cs typeface="Montserrat Bold"/>
                <a:sym typeface="Montserrat Bold"/>
              </a:rPr>
              <a:t>@gopaywise</a:t>
            </a:r>
          </a:p>
          <a:p>
            <a:pPr algn="l">
              <a:lnSpc>
                <a:spcPts val="3172"/>
              </a:lnSpc>
            </a:pPr>
            <a:r>
              <a:rPr lang="en-US" sz="2758">
                <a:solidFill>
                  <a:srgbClr val="FFFFFF"/>
                </a:solidFill>
                <a:latin typeface="Montserrat"/>
                <a:ea typeface="Montserrat"/>
                <a:cs typeface="Montserrat"/>
                <a:sym typeface="Montserrat"/>
              </a:rPr>
              <a:t>I</a:t>
            </a:r>
            <a:r>
              <a:rPr lang="en-US" sz="2758" b="1">
                <a:solidFill>
                  <a:srgbClr val="FFFFFF"/>
                </a:solidFill>
                <a:latin typeface="Montserrat Bold"/>
                <a:ea typeface="Montserrat Bold"/>
                <a:cs typeface="Montserrat Bold"/>
                <a:sym typeface="Montserrat Bold"/>
              </a:rPr>
              <a:t>nstagram:</a:t>
            </a:r>
            <a:r>
              <a:rPr lang="en-US" sz="2758">
                <a:solidFill>
                  <a:srgbClr val="FFFFFF"/>
                </a:solidFill>
                <a:latin typeface="Montserrat"/>
                <a:ea typeface="Montserrat"/>
                <a:cs typeface="Montserrat"/>
                <a:sym typeface="Montserrat"/>
              </a:rPr>
              <a:t> </a:t>
            </a:r>
            <a:r>
              <a:rPr lang="en-US" sz="2758" b="1">
                <a:solidFill>
                  <a:srgbClr val="ABE389"/>
                </a:solidFill>
                <a:latin typeface="Montserrat Bold"/>
                <a:ea typeface="Montserrat Bold"/>
                <a:cs typeface="Montserrat Bold"/>
                <a:sym typeface="Montserrat Bold"/>
              </a:rPr>
              <a:t>@gopaywise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sp>
      <p:sp>
        <p:nvSpPr>
          <p:cNvPr id="3" name="Freeform 3"/>
          <p:cNvSpPr/>
          <p:nvPr/>
        </p:nvSpPr>
        <p:spPr>
          <a:xfrm rot="-10800000" flipH="1" flipV="1">
            <a:off x="0" y="-13376437"/>
            <a:ext cx="13164369" cy="29039050"/>
          </a:xfrm>
          <a:custGeom>
            <a:avLst/>
            <a:gdLst/>
            <a:ahLst/>
            <a:cxnLst/>
            <a:rect l="l" t="t" r="r" b="b"/>
            <a:pathLst>
              <a:path w="13164369" h="29039050">
                <a:moveTo>
                  <a:pt x="13164369" y="29039050"/>
                </a:moveTo>
                <a:lnTo>
                  <a:pt x="0" y="29039050"/>
                </a:lnTo>
                <a:lnTo>
                  <a:pt x="0" y="0"/>
                </a:lnTo>
                <a:lnTo>
                  <a:pt x="13164369" y="0"/>
                </a:lnTo>
                <a:lnTo>
                  <a:pt x="13164369" y="2903905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136336" y="5639778"/>
            <a:ext cx="14015328" cy="1519544"/>
          </a:xfrm>
          <a:prstGeom prst="rect">
            <a:avLst/>
          </a:prstGeom>
        </p:spPr>
        <p:txBody>
          <a:bodyPr lIns="0" tIns="0" rIns="0" bIns="0" rtlCol="0" anchor="t">
            <a:spAutoFit/>
          </a:bodyPr>
          <a:lstStyle/>
          <a:p>
            <a:pPr algn="l">
              <a:lnSpc>
                <a:spcPts val="11795"/>
              </a:lnSpc>
            </a:pPr>
            <a:r>
              <a:rPr lang="en-US" sz="8425" b="1">
                <a:solidFill>
                  <a:srgbClr val="1E64A7"/>
                </a:solidFill>
                <a:latin typeface="Poppins Bold"/>
                <a:ea typeface="Poppins Bold"/>
                <a:cs typeface="Poppins Bold"/>
                <a:sym typeface="Poppins Bold"/>
              </a:rPr>
              <a:t>Change the way you pay.</a:t>
            </a:r>
          </a:p>
        </p:txBody>
      </p:sp>
      <p:sp>
        <p:nvSpPr>
          <p:cNvPr id="6" name="TextBox 6"/>
          <p:cNvSpPr txBox="1"/>
          <p:nvPr/>
        </p:nvSpPr>
        <p:spPr>
          <a:xfrm>
            <a:off x="2330377" y="3172472"/>
            <a:ext cx="6657877" cy="1497150"/>
          </a:xfrm>
          <a:prstGeom prst="rect">
            <a:avLst/>
          </a:prstGeom>
        </p:spPr>
        <p:txBody>
          <a:bodyPr lIns="0" tIns="0" rIns="0" bIns="0" rtlCol="0" anchor="t">
            <a:spAutoFit/>
          </a:bodyPr>
          <a:lstStyle/>
          <a:p>
            <a:pPr algn="l">
              <a:lnSpc>
                <a:spcPts val="5667"/>
              </a:lnSpc>
            </a:pPr>
            <a:r>
              <a:rPr lang="en-US" sz="5296" b="1">
                <a:solidFill>
                  <a:srgbClr val="023645"/>
                </a:solidFill>
                <a:latin typeface="Poppins Bold"/>
                <a:ea typeface="Poppins Bold"/>
                <a:cs typeface="Poppins Bold"/>
                <a:sym typeface="Poppins Bold"/>
              </a:rPr>
              <a:t>Join the Cashless Revolution</a:t>
            </a:r>
          </a:p>
        </p:txBody>
      </p:sp>
      <p:grpSp>
        <p:nvGrpSpPr>
          <p:cNvPr id="7" name="Group 7"/>
          <p:cNvGrpSpPr/>
          <p:nvPr/>
        </p:nvGrpSpPr>
        <p:grpSpPr>
          <a:xfrm>
            <a:off x="2136336" y="7473647"/>
            <a:ext cx="11144970" cy="1627027"/>
            <a:chOff x="0" y="0"/>
            <a:chExt cx="3351738" cy="489312"/>
          </a:xfrm>
        </p:grpSpPr>
        <p:sp>
          <p:nvSpPr>
            <p:cNvPr id="8" name="Freeform 8"/>
            <p:cNvSpPr/>
            <p:nvPr/>
          </p:nvSpPr>
          <p:spPr>
            <a:xfrm>
              <a:off x="0" y="0"/>
              <a:ext cx="3351738" cy="489312"/>
            </a:xfrm>
            <a:custGeom>
              <a:avLst/>
              <a:gdLst/>
              <a:ahLst/>
              <a:cxnLst/>
              <a:rect l="l" t="t" r="r" b="b"/>
              <a:pathLst>
                <a:path w="3351738" h="489312">
                  <a:moveTo>
                    <a:pt x="35427" y="0"/>
                  </a:moveTo>
                  <a:lnTo>
                    <a:pt x="3316311" y="0"/>
                  </a:lnTo>
                  <a:cubicBezTo>
                    <a:pt x="3335877" y="0"/>
                    <a:pt x="3351738" y="15861"/>
                    <a:pt x="3351738" y="35427"/>
                  </a:cubicBezTo>
                  <a:lnTo>
                    <a:pt x="3351738" y="453885"/>
                  </a:lnTo>
                  <a:cubicBezTo>
                    <a:pt x="3351738" y="463281"/>
                    <a:pt x="3348006" y="472292"/>
                    <a:pt x="3341362" y="478936"/>
                  </a:cubicBezTo>
                  <a:cubicBezTo>
                    <a:pt x="3334718" y="485580"/>
                    <a:pt x="3325707" y="489312"/>
                    <a:pt x="3316311" y="489312"/>
                  </a:cubicBezTo>
                  <a:lnTo>
                    <a:pt x="35427" y="489312"/>
                  </a:lnTo>
                  <a:cubicBezTo>
                    <a:pt x="26032" y="489312"/>
                    <a:pt x="17020" y="485580"/>
                    <a:pt x="10376" y="478936"/>
                  </a:cubicBezTo>
                  <a:cubicBezTo>
                    <a:pt x="3733" y="472292"/>
                    <a:pt x="0" y="463281"/>
                    <a:pt x="0" y="453885"/>
                  </a:cubicBezTo>
                  <a:lnTo>
                    <a:pt x="0" y="35427"/>
                  </a:lnTo>
                  <a:cubicBezTo>
                    <a:pt x="0" y="26032"/>
                    <a:pt x="3733" y="17020"/>
                    <a:pt x="10376" y="10376"/>
                  </a:cubicBezTo>
                  <a:cubicBezTo>
                    <a:pt x="17020" y="3733"/>
                    <a:pt x="26032" y="0"/>
                    <a:pt x="35427" y="0"/>
                  </a:cubicBezTo>
                  <a:close/>
                </a:path>
              </a:pathLst>
            </a:custGeom>
            <a:solidFill>
              <a:srgbClr val="FFFFFF"/>
            </a:solidFill>
          </p:spPr>
        </p:sp>
        <p:sp>
          <p:nvSpPr>
            <p:cNvPr id="9" name="TextBox 9"/>
            <p:cNvSpPr txBox="1"/>
            <p:nvPr/>
          </p:nvSpPr>
          <p:spPr>
            <a:xfrm>
              <a:off x="0" y="-57150"/>
              <a:ext cx="3351738" cy="546462"/>
            </a:xfrm>
            <a:prstGeom prst="rect">
              <a:avLst/>
            </a:prstGeom>
          </p:spPr>
          <p:txBody>
            <a:bodyPr lIns="50800" tIns="50800" rIns="50800" bIns="50800" rtlCol="0" anchor="ctr"/>
            <a:lstStyle/>
            <a:p>
              <a:pPr algn="ctr">
                <a:lnSpc>
                  <a:spcPts val="3639"/>
                </a:lnSpc>
              </a:pPr>
              <a:endParaRPr/>
            </a:p>
          </p:txBody>
        </p:sp>
      </p:grpSp>
      <p:sp>
        <p:nvSpPr>
          <p:cNvPr id="10" name="TextBox 10"/>
          <p:cNvSpPr txBox="1"/>
          <p:nvPr/>
        </p:nvSpPr>
        <p:spPr>
          <a:xfrm>
            <a:off x="2685823" y="7641484"/>
            <a:ext cx="10833992" cy="1291353"/>
          </a:xfrm>
          <a:prstGeom prst="rect">
            <a:avLst/>
          </a:prstGeom>
        </p:spPr>
        <p:txBody>
          <a:bodyPr lIns="0" tIns="0" rIns="0" bIns="0" rtlCol="0" anchor="t">
            <a:spAutoFit/>
          </a:bodyPr>
          <a:lstStyle/>
          <a:p>
            <a:pPr algn="l">
              <a:lnSpc>
                <a:spcPts val="3306"/>
              </a:lnSpc>
            </a:pPr>
            <a:r>
              <a:rPr lang="en-US" sz="2979">
                <a:solidFill>
                  <a:srgbClr val="1E64A7"/>
                </a:solidFill>
                <a:latin typeface="Poppins"/>
                <a:ea typeface="Poppins"/>
                <a:cs typeface="Poppins"/>
                <a:sym typeface="Poppins"/>
              </a:rPr>
              <a:t>Mobile Banking Made Simple. </a:t>
            </a:r>
            <a:r>
              <a:rPr lang="en-US" sz="2979" b="1">
                <a:solidFill>
                  <a:srgbClr val="1E64A7"/>
                </a:solidFill>
                <a:latin typeface="Poppins Bold"/>
                <a:ea typeface="Poppins Bold"/>
                <a:cs typeface="Poppins Bold"/>
                <a:sym typeface="Poppins Bold"/>
              </a:rPr>
              <a:t>Payments made easy. </a:t>
            </a:r>
            <a:r>
              <a:rPr lang="en-US" sz="2979">
                <a:solidFill>
                  <a:srgbClr val="1E64A7"/>
                </a:solidFill>
                <a:latin typeface="Poppins"/>
                <a:ea typeface="Poppins"/>
                <a:cs typeface="Poppins"/>
                <a:sym typeface="Poppins"/>
              </a:rPr>
              <a:t>Receive and send payments, pay bills, manage your money, and grow your business. All in one app.</a:t>
            </a:r>
          </a:p>
        </p:txBody>
      </p:sp>
      <p:sp>
        <p:nvSpPr>
          <p:cNvPr id="11" name="Freeform 11"/>
          <p:cNvSpPr/>
          <p:nvPr/>
        </p:nvSpPr>
        <p:spPr>
          <a:xfrm>
            <a:off x="2330377" y="4983947"/>
            <a:ext cx="4251807" cy="1025436"/>
          </a:xfrm>
          <a:custGeom>
            <a:avLst/>
            <a:gdLst/>
            <a:ahLst/>
            <a:cxnLst/>
            <a:rect l="l" t="t" r="r" b="b"/>
            <a:pathLst>
              <a:path w="4251807" h="1025436">
                <a:moveTo>
                  <a:pt x="0" y="0"/>
                </a:moveTo>
                <a:lnTo>
                  <a:pt x="4251808" y="0"/>
                </a:lnTo>
                <a:lnTo>
                  <a:pt x="4251808" y="1025436"/>
                </a:lnTo>
                <a:lnTo>
                  <a:pt x="0" y="1025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08879"/>
            <a:ext cx="19158028" cy="10747187"/>
          </a:xfrm>
          <a:custGeom>
            <a:avLst/>
            <a:gdLst/>
            <a:ahLst/>
            <a:cxnLst/>
            <a:rect l="l" t="t" r="r" b="b"/>
            <a:pathLst>
              <a:path w="19158028" h="10747187">
                <a:moveTo>
                  <a:pt x="0" y="0"/>
                </a:moveTo>
                <a:lnTo>
                  <a:pt x="19158028" y="0"/>
                </a:lnTo>
                <a:lnTo>
                  <a:pt x="19158028" y="10747186"/>
                </a:lnTo>
                <a:lnTo>
                  <a:pt x="0" y="10747186"/>
                </a:lnTo>
                <a:lnTo>
                  <a:pt x="0" y="0"/>
                </a:lnTo>
                <a:close/>
              </a:path>
            </a:pathLst>
          </a:custGeom>
          <a:blipFill>
            <a:blip r:embed="rId2">
              <a:alphaModFix amt="89000"/>
            </a:blip>
            <a:stretch>
              <a:fillRect/>
            </a:stretch>
          </a:blipFill>
        </p:spPr>
      </p:sp>
      <p:sp>
        <p:nvSpPr>
          <p:cNvPr id="3" name="Freeform 3"/>
          <p:cNvSpPr/>
          <p:nvPr/>
        </p:nvSpPr>
        <p:spPr>
          <a:xfrm rot="-384677">
            <a:off x="8657470" y="5662758"/>
            <a:ext cx="1102864" cy="1102864"/>
          </a:xfrm>
          <a:custGeom>
            <a:avLst/>
            <a:gdLst/>
            <a:ahLst/>
            <a:cxnLst/>
            <a:rect l="l" t="t" r="r" b="b"/>
            <a:pathLst>
              <a:path w="1102864" h="1102864">
                <a:moveTo>
                  <a:pt x="0" y="0"/>
                </a:moveTo>
                <a:lnTo>
                  <a:pt x="1102864" y="0"/>
                </a:lnTo>
                <a:lnTo>
                  <a:pt x="1102864" y="1102864"/>
                </a:lnTo>
                <a:lnTo>
                  <a:pt x="0" y="1102864"/>
                </a:lnTo>
                <a:lnTo>
                  <a:pt x="0" y="0"/>
                </a:lnTo>
                <a:close/>
              </a:path>
            </a:pathLst>
          </a:custGeom>
          <a:blipFill>
            <a:blip r:embed="rId3"/>
            <a:stretch>
              <a:fillRect/>
            </a:stretch>
          </a:blipFill>
        </p:spPr>
      </p:sp>
      <p:sp>
        <p:nvSpPr>
          <p:cNvPr id="4" name="Freeform 4"/>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300487" y="2938305"/>
            <a:ext cx="7145386" cy="1519544"/>
          </a:xfrm>
          <a:prstGeom prst="rect">
            <a:avLst/>
          </a:prstGeom>
        </p:spPr>
        <p:txBody>
          <a:bodyPr lIns="0" tIns="0" rIns="0" bIns="0" rtlCol="0" anchor="t">
            <a:spAutoFit/>
          </a:bodyPr>
          <a:lstStyle/>
          <a:p>
            <a:pPr algn="l">
              <a:lnSpc>
                <a:spcPts val="11795"/>
              </a:lnSpc>
            </a:pPr>
            <a:r>
              <a:rPr lang="en-US" sz="8425" b="1">
                <a:solidFill>
                  <a:srgbClr val="FFFFFF"/>
                </a:solidFill>
                <a:latin typeface="Poppins Bold"/>
                <a:ea typeface="Poppins Bold"/>
                <a:cs typeface="Poppins Bold"/>
                <a:sym typeface="Poppins Bold"/>
              </a:rPr>
              <a:t>The Package</a:t>
            </a:r>
          </a:p>
        </p:txBody>
      </p:sp>
      <p:sp>
        <p:nvSpPr>
          <p:cNvPr id="6" name="AutoShape 6"/>
          <p:cNvSpPr/>
          <p:nvPr/>
        </p:nvSpPr>
        <p:spPr>
          <a:xfrm>
            <a:off x="-264299" y="4424512"/>
            <a:ext cx="8214340" cy="19050"/>
          </a:xfrm>
          <a:prstGeom prst="line">
            <a:avLst/>
          </a:prstGeom>
          <a:ln w="28575" cap="flat">
            <a:solidFill>
              <a:srgbClr val="FFFFFF"/>
            </a:solidFill>
            <a:prstDash val="sysDot"/>
            <a:headEnd type="none" w="sm" len="sm"/>
            <a:tailEnd type="oval" w="lg" len="lg"/>
          </a:ln>
        </p:spPr>
      </p:sp>
      <p:grpSp>
        <p:nvGrpSpPr>
          <p:cNvPr id="7" name="Group 7"/>
          <p:cNvGrpSpPr/>
          <p:nvPr/>
        </p:nvGrpSpPr>
        <p:grpSpPr>
          <a:xfrm>
            <a:off x="3645562" y="4892535"/>
            <a:ext cx="878927" cy="87892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10" name="Group 10"/>
          <p:cNvGrpSpPr/>
          <p:nvPr/>
        </p:nvGrpSpPr>
        <p:grpSpPr>
          <a:xfrm>
            <a:off x="3645562" y="5915617"/>
            <a:ext cx="878927" cy="87892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13" name="Group 13"/>
          <p:cNvGrpSpPr/>
          <p:nvPr/>
        </p:nvGrpSpPr>
        <p:grpSpPr>
          <a:xfrm>
            <a:off x="3645562" y="6937419"/>
            <a:ext cx="878927" cy="87892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sp>
        <p:nvSpPr>
          <p:cNvPr id="16" name="TextBox 16"/>
          <p:cNvSpPr txBox="1"/>
          <p:nvPr/>
        </p:nvSpPr>
        <p:spPr>
          <a:xfrm>
            <a:off x="3944785" y="4836855"/>
            <a:ext cx="280481" cy="935887"/>
          </a:xfrm>
          <a:prstGeom prst="rect">
            <a:avLst/>
          </a:prstGeom>
        </p:spPr>
        <p:txBody>
          <a:bodyPr lIns="0" tIns="0" rIns="0" bIns="0" rtlCol="0" anchor="t">
            <a:spAutoFit/>
          </a:bodyPr>
          <a:lstStyle/>
          <a:p>
            <a:pPr algn="l">
              <a:lnSpc>
                <a:spcPts val="7299"/>
              </a:lnSpc>
            </a:pPr>
            <a:r>
              <a:rPr lang="en-US" sz="5214" b="1">
                <a:solidFill>
                  <a:srgbClr val="FFFFFF"/>
                </a:solidFill>
                <a:latin typeface="Poppins Bold"/>
                <a:ea typeface="Poppins Bold"/>
                <a:cs typeface="Poppins Bold"/>
                <a:sym typeface="Poppins Bold"/>
              </a:rPr>
              <a:t>1</a:t>
            </a:r>
          </a:p>
        </p:txBody>
      </p:sp>
      <p:sp>
        <p:nvSpPr>
          <p:cNvPr id="17" name="TextBox 17"/>
          <p:cNvSpPr txBox="1"/>
          <p:nvPr/>
        </p:nvSpPr>
        <p:spPr>
          <a:xfrm>
            <a:off x="3897160" y="5815699"/>
            <a:ext cx="280481" cy="935887"/>
          </a:xfrm>
          <a:prstGeom prst="rect">
            <a:avLst/>
          </a:prstGeom>
        </p:spPr>
        <p:txBody>
          <a:bodyPr lIns="0" tIns="0" rIns="0" bIns="0" rtlCol="0" anchor="t">
            <a:spAutoFit/>
          </a:bodyPr>
          <a:lstStyle/>
          <a:p>
            <a:pPr algn="l">
              <a:lnSpc>
                <a:spcPts val="7299"/>
              </a:lnSpc>
            </a:pPr>
            <a:r>
              <a:rPr lang="en-US" sz="5214" b="1">
                <a:solidFill>
                  <a:srgbClr val="FFFFFF"/>
                </a:solidFill>
                <a:latin typeface="Poppins Bold"/>
                <a:ea typeface="Poppins Bold"/>
                <a:cs typeface="Poppins Bold"/>
                <a:sym typeface="Poppins Bold"/>
              </a:rPr>
              <a:t>2</a:t>
            </a:r>
          </a:p>
        </p:txBody>
      </p:sp>
      <p:sp>
        <p:nvSpPr>
          <p:cNvPr id="18" name="TextBox 18"/>
          <p:cNvSpPr txBox="1"/>
          <p:nvPr/>
        </p:nvSpPr>
        <p:spPr>
          <a:xfrm>
            <a:off x="3897160" y="6842169"/>
            <a:ext cx="280481" cy="935887"/>
          </a:xfrm>
          <a:prstGeom prst="rect">
            <a:avLst/>
          </a:prstGeom>
        </p:spPr>
        <p:txBody>
          <a:bodyPr lIns="0" tIns="0" rIns="0" bIns="0" rtlCol="0" anchor="t">
            <a:spAutoFit/>
          </a:bodyPr>
          <a:lstStyle/>
          <a:p>
            <a:pPr algn="l">
              <a:lnSpc>
                <a:spcPts val="7299"/>
              </a:lnSpc>
            </a:pPr>
            <a:r>
              <a:rPr lang="en-US" sz="5214" b="1">
                <a:solidFill>
                  <a:srgbClr val="FFFFFF"/>
                </a:solidFill>
                <a:latin typeface="Poppins Bold"/>
                <a:ea typeface="Poppins Bold"/>
                <a:cs typeface="Poppins Bold"/>
                <a:sym typeface="Poppins Bold"/>
              </a:rPr>
              <a:t>3</a:t>
            </a:r>
          </a:p>
        </p:txBody>
      </p:sp>
      <p:sp>
        <p:nvSpPr>
          <p:cNvPr id="19" name="TextBox 19"/>
          <p:cNvSpPr txBox="1"/>
          <p:nvPr/>
        </p:nvSpPr>
        <p:spPr>
          <a:xfrm>
            <a:off x="4705389" y="4806379"/>
            <a:ext cx="5429791" cy="2890018"/>
          </a:xfrm>
          <a:prstGeom prst="rect">
            <a:avLst/>
          </a:prstGeom>
        </p:spPr>
        <p:txBody>
          <a:bodyPr lIns="0" tIns="0" rIns="0" bIns="0" rtlCol="0" anchor="t">
            <a:spAutoFit/>
          </a:bodyPr>
          <a:lstStyle/>
          <a:p>
            <a:pPr algn="l">
              <a:lnSpc>
                <a:spcPts val="7809"/>
              </a:lnSpc>
            </a:pPr>
            <a:r>
              <a:rPr lang="en-US" sz="4221" b="1">
                <a:solidFill>
                  <a:srgbClr val="FFFFFF"/>
                </a:solidFill>
                <a:latin typeface="Montserrat Bold"/>
                <a:ea typeface="Montserrat Bold"/>
                <a:cs typeface="Montserrat Bold"/>
                <a:sym typeface="Montserrat Bold"/>
              </a:rPr>
              <a:t>Payment</a:t>
            </a:r>
            <a:r>
              <a:rPr lang="en-US" sz="4221">
                <a:solidFill>
                  <a:srgbClr val="FFFFFF"/>
                </a:solidFill>
                <a:latin typeface="Montserrat"/>
                <a:ea typeface="Montserrat"/>
                <a:cs typeface="Montserrat"/>
                <a:sym typeface="Montserrat"/>
              </a:rPr>
              <a:t> Solutions</a:t>
            </a:r>
          </a:p>
          <a:p>
            <a:pPr algn="l">
              <a:lnSpc>
                <a:spcPts val="7809"/>
              </a:lnSpc>
            </a:pPr>
            <a:r>
              <a:rPr lang="en-US" sz="4221">
                <a:solidFill>
                  <a:srgbClr val="FFFFFF"/>
                </a:solidFill>
                <a:latin typeface="Montserrat"/>
                <a:ea typeface="Montserrat"/>
                <a:cs typeface="Montserrat"/>
                <a:sym typeface="Montserrat"/>
              </a:rPr>
              <a:t>Our Approach</a:t>
            </a:r>
          </a:p>
          <a:p>
            <a:pPr algn="l">
              <a:lnSpc>
                <a:spcPts val="7809"/>
              </a:lnSpc>
            </a:pPr>
            <a:r>
              <a:rPr lang="en-US" sz="4221" b="1">
                <a:solidFill>
                  <a:srgbClr val="FFFFFF"/>
                </a:solidFill>
                <a:latin typeface="Montserrat Bold"/>
                <a:ea typeface="Montserrat Bold"/>
                <a:cs typeface="Montserrat Bold"/>
                <a:sym typeface="Montserrat Bold"/>
              </a:rPr>
              <a:t>Pricing</a:t>
            </a:r>
            <a:r>
              <a:rPr lang="en-US" sz="4221">
                <a:solidFill>
                  <a:srgbClr val="FFFFFF"/>
                </a:solidFill>
                <a:latin typeface="Montserrat"/>
                <a:ea typeface="Montserrat"/>
                <a:cs typeface="Montserrat"/>
                <a:sym typeface="Montserrat"/>
              </a:rPr>
              <a:t> Proposal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400239"/>
            <a:ext cx="9802950" cy="10238068"/>
          </a:xfrm>
          <a:custGeom>
            <a:avLst/>
            <a:gdLst/>
            <a:ahLst/>
            <a:cxnLst/>
            <a:rect l="l" t="t" r="r" b="b"/>
            <a:pathLst>
              <a:path w="9802950" h="10238068">
                <a:moveTo>
                  <a:pt x="0" y="0"/>
                </a:moveTo>
                <a:lnTo>
                  <a:pt x="9802950" y="0"/>
                </a:lnTo>
                <a:lnTo>
                  <a:pt x="9802950" y="10238068"/>
                </a:lnTo>
                <a:lnTo>
                  <a:pt x="0" y="10238068"/>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3932661" y="1568451"/>
            <a:ext cx="3077652" cy="742257"/>
          </a:xfrm>
          <a:custGeom>
            <a:avLst/>
            <a:gdLst/>
            <a:ahLst/>
            <a:cxnLst/>
            <a:rect l="l" t="t" r="r" b="b"/>
            <a:pathLst>
              <a:path w="3077652" h="742257">
                <a:moveTo>
                  <a:pt x="0" y="0"/>
                </a:moveTo>
                <a:lnTo>
                  <a:pt x="3077652" y="0"/>
                </a:lnTo>
                <a:lnTo>
                  <a:pt x="3077652" y="742257"/>
                </a:lnTo>
                <a:lnTo>
                  <a:pt x="0" y="74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2783279" y="8238936"/>
            <a:ext cx="7256459" cy="908072"/>
            <a:chOff x="0" y="0"/>
            <a:chExt cx="1491946" cy="186702"/>
          </a:xfrm>
        </p:grpSpPr>
        <p:sp>
          <p:nvSpPr>
            <p:cNvPr id="5" name="Freeform 5"/>
            <p:cNvSpPr/>
            <p:nvPr/>
          </p:nvSpPr>
          <p:spPr>
            <a:xfrm>
              <a:off x="0" y="0"/>
              <a:ext cx="1491946" cy="186702"/>
            </a:xfrm>
            <a:custGeom>
              <a:avLst/>
              <a:gdLst/>
              <a:ahLst/>
              <a:cxnLst/>
              <a:rect l="l" t="t" r="r" b="b"/>
              <a:pathLst>
                <a:path w="1491946" h="186702">
                  <a:moveTo>
                    <a:pt x="54412" y="0"/>
                  </a:moveTo>
                  <a:lnTo>
                    <a:pt x="1437534" y="0"/>
                  </a:lnTo>
                  <a:cubicBezTo>
                    <a:pt x="1467585" y="0"/>
                    <a:pt x="1491946" y="24361"/>
                    <a:pt x="1491946" y="54412"/>
                  </a:cubicBezTo>
                  <a:lnTo>
                    <a:pt x="1491946" y="132290"/>
                  </a:lnTo>
                  <a:cubicBezTo>
                    <a:pt x="1491946" y="162341"/>
                    <a:pt x="1467585" y="186702"/>
                    <a:pt x="1437534" y="186702"/>
                  </a:cubicBezTo>
                  <a:lnTo>
                    <a:pt x="54412" y="186702"/>
                  </a:lnTo>
                  <a:cubicBezTo>
                    <a:pt x="24361" y="186702"/>
                    <a:pt x="0" y="162341"/>
                    <a:pt x="0" y="132290"/>
                  </a:cubicBezTo>
                  <a:lnTo>
                    <a:pt x="0" y="54412"/>
                  </a:lnTo>
                  <a:cubicBezTo>
                    <a:pt x="0" y="24361"/>
                    <a:pt x="24361" y="0"/>
                    <a:pt x="54412" y="0"/>
                  </a:cubicBezTo>
                  <a:close/>
                </a:path>
              </a:pathLst>
            </a:custGeom>
            <a:solidFill>
              <a:srgbClr val="1E64A7"/>
            </a:solidFill>
          </p:spPr>
        </p:sp>
        <p:sp>
          <p:nvSpPr>
            <p:cNvPr id="6" name="TextBox 6"/>
            <p:cNvSpPr txBox="1"/>
            <p:nvPr/>
          </p:nvSpPr>
          <p:spPr>
            <a:xfrm>
              <a:off x="0" y="-57150"/>
              <a:ext cx="1491946" cy="243852"/>
            </a:xfrm>
            <a:prstGeom prst="rect">
              <a:avLst/>
            </a:prstGeom>
          </p:spPr>
          <p:txBody>
            <a:bodyPr lIns="50800" tIns="50800" rIns="50800" bIns="50800" rtlCol="0" anchor="ctr"/>
            <a:lstStyle/>
            <a:p>
              <a:pPr algn="ctr">
                <a:lnSpc>
                  <a:spcPts val="3639"/>
                </a:lnSpc>
              </a:pPr>
              <a:endParaRPr/>
            </a:p>
          </p:txBody>
        </p:sp>
      </p:grpSp>
      <p:sp>
        <p:nvSpPr>
          <p:cNvPr id="7" name="AutoShape 7"/>
          <p:cNvSpPr/>
          <p:nvPr/>
        </p:nvSpPr>
        <p:spPr>
          <a:xfrm>
            <a:off x="-2264835" y="8712022"/>
            <a:ext cx="15048115" cy="0"/>
          </a:xfrm>
          <a:prstGeom prst="line">
            <a:avLst/>
          </a:prstGeom>
          <a:ln w="38100" cap="flat">
            <a:solidFill>
              <a:srgbClr val="1E64A7"/>
            </a:solidFill>
            <a:prstDash val="sysDot"/>
            <a:headEnd type="none" w="sm" len="sm"/>
            <a:tailEnd type="oval" w="lg" len="lg"/>
          </a:ln>
        </p:spPr>
      </p:sp>
      <p:sp>
        <p:nvSpPr>
          <p:cNvPr id="8" name="TextBox 8"/>
          <p:cNvSpPr txBox="1"/>
          <p:nvPr/>
        </p:nvSpPr>
        <p:spPr>
          <a:xfrm>
            <a:off x="12462517" y="6013026"/>
            <a:ext cx="4481303" cy="1896820"/>
          </a:xfrm>
          <a:prstGeom prst="rect">
            <a:avLst/>
          </a:prstGeom>
        </p:spPr>
        <p:txBody>
          <a:bodyPr lIns="0" tIns="0" rIns="0" bIns="0" rtlCol="0" anchor="t">
            <a:spAutoFit/>
          </a:bodyPr>
          <a:lstStyle/>
          <a:p>
            <a:pPr algn="r">
              <a:lnSpc>
                <a:spcPts val="4080"/>
              </a:lnSpc>
            </a:pPr>
            <a:r>
              <a:rPr lang="en-US" sz="3212" b="1">
                <a:solidFill>
                  <a:srgbClr val="5CA032"/>
                </a:solidFill>
                <a:latin typeface="Montserrat Bold"/>
                <a:ea typeface="Montserrat Bold"/>
                <a:cs typeface="Montserrat Bold"/>
                <a:sym typeface="Montserrat Bold"/>
              </a:rPr>
              <a:t>CONTACT</a:t>
            </a:r>
          </a:p>
          <a:p>
            <a:pPr algn="r">
              <a:lnSpc>
                <a:spcPts val="3699"/>
              </a:lnSpc>
            </a:pPr>
            <a:r>
              <a:rPr lang="en-US" sz="2912">
                <a:solidFill>
                  <a:srgbClr val="023645"/>
                </a:solidFill>
                <a:latin typeface="Montserrat"/>
                <a:ea typeface="Montserrat"/>
                <a:cs typeface="Montserrat"/>
                <a:sym typeface="Montserrat"/>
              </a:rPr>
              <a:t> </a:t>
            </a:r>
            <a:r>
              <a:rPr lang="en-US" sz="2912" b="1">
                <a:solidFill>
                  <a:srgbClr val="023645"/>
                </a:solidFill>
                <a:latin typeface="Montserrat Bold"/>
                <a:ea typeface="Montserrat Bold"/>
                <a:cs typeface="Montserrat Bold"/>
                <a:sym typeface="Montserrat Bold"/>
              </a:rPr>
              <a:t>1-868-610-9323</a:t>
            </a:r>
          </a:p>
          <a:p>
            <a:pPr algn="r">
              <a:lnSpc>
                <a:spcPts val="3699"/>
              </a:lnSpc>
            </a:pPr>
            <a:r>
              <a:rPr lang="en-US" sz="2912" b="1">
                <a:solidFill>
                  <a:srgbClr val="023645"/>
                </a:solidFill>
                <a:latin typeface="Montserrat Bold"/>
                <a:ea typeface="Montserrat Bold"/>
                <a:cs typeface="Montserrat Bold"/>
                <a:sym typeface="Montserrat Bold"/>
              </a:rPr>
              <a:t>1-868-723-8394</a:t>
            </a:r>
          </a:p>
          <a:p>
            <a:pPr algn="r">
              <a:lnSpc>
                <a:spcPts val="3699"/>
              </a:lnSpc>
            </a:pPr>
            <a:r>
              <a:rPr lang="en-US" sz="2912" b="1" i="1">
                <a:solidFill>
                  <a:srgbClr val="023645"/>
                </a:solidFill>
                <a:latin typeface="Montserrat Bold Italics"/>
                <a:ea typeface="Montserrat Bold Italics"/>
                <a:cs typeface="Montserrat Bold Italics"/>
                <a:sym typeface="Montserrat Bold Italics"/>
              </a:rPr>
              <a:t>contact@paywise.co</a:t>
            </a:r>
          </a:p>
        </p:txBody>
      </p:sp>
      <p:sp>
        <p:nvSpPr>
          <p:cNvPr id="9" name="TextBox 9"/>
          <p:cNvSpPr txBox="1"/>
          <p:nvPr/>
        </p:nvSpPr>
        <p:spPr>
          <a:xfrm>
            <a:off x="2371090" y="3229048"/>
            <a:ext cx="14572731" cy="1284212"/>
          </a:xfrm>
          <a:prstGeom prst="rect">
            <a:avLst/>
          </a:prstGeom>
        </p:spPr>
        <p:txBody>
          <a:bodyPr lIns="0" tIns="0" rIns="0" bIns="0" rtlCol="0" anchor="t">
            <a:spAutoFit/>
          </a:bodyPr>
          <a:lstStyle/>
          <a:p>
            <a:pPr algn="r">
              <a:lnSpc>
                <a:spcPts val="5157"/>
              </a:lnSpc>
            </a:pPr>
            <a:r>
              <a:rPr lang="en-US" sz="4060" b="1">
                <a:solidFill>
                  <a:srgbClr val="1E64A7"/>
                </a:solidFill>
                <a:latin typeface="Montserrat Bold"/>
                <a:ea typeface="Montserrat Bold"/>
                <a:cs typeface="Montserrat Bold"/>
                <a:sym typeface="Montserrat Bold"/>
              </a:rPr>
              <a:t>Making payments easier with a seamless,</a:t>
            </a:r>
          </a:p>
          <a:p>
            <a:pPr algn="r">
              <a:lnSpc>
                <a:spcPts val="5157"/>
              </a:lnSpc>
            </a:pPr>
            <a:r>
              <a:rPr lang="en-US" sz="4060">
                <a:solidFill>
                  <a:srgbClr val="1E64A7"/>
                </a:solidFill>
                <a:latin typeface="Montserrat"/>
                <a:ea typeface="Montserrat"/>
                <a:cs typeface="Montserrat"/>
                <a:sym typeface="Montserrat"/>
              </a:rPr>
              <a:t> all-in-one payment solution</a:t>
            </a:r>
          </a:p>
        </p:txBody>
      </p:sp>
      <p:sp>
        <p:nvSpPr>
          <p:cNvPr id="10" name="TextBox 10"/>
          <p:cNvSpPr txBox="1"/>
          <p:nvPr/>
        </p:nvSpPr>
        <p:spPr>
          <a:xfrm>
            <a:off x="13299229" y="8357522"/>
            <a:ext cx="2774674" cy="583746"/>
          </a:xfrm>
          <a:prstGeom prst="rect">
            <a:avLst/>
          </a:prstGeom>
        </p:spPr>
        <p:txBody>
          <a:bodyPr lIns="0" tIns="0" rIns="0" bIns="0" rtlCol="0" anchor="t">
            <a:spAutoFit/>
          </a:bodyPr>
          <a:lstStyle/>
          <a:p>
            <a:pPr algn="r">
              <a:lnSpc>
                <a:spcPts val="4738"/>
              </a:lnSpc>
            </a:pPr>
            <a:r>
              <a:rPr lang="en-US" sz="3731" u="sng" dirty="0">
                <a:solidFill>
                  <a:schemeClr val="bg1"/>
                </a:solidFill>
                <a:latin typeface="Montserrat"/>
                <a:ea typeface="Montserrat"/>
                <a:cs typeface="Montserrat"/>
                <a:sym typeface="Montserrat"/>
                <a:hlinkClick r:id="rId6" tooltip="https://paywise.co">
                  <a:extLst>
                    <a:ext uri="{A12FA001-AC4F-418D-AE19-62706E023703}">
                      <ahyp:hlinkClr xmlns:ahyp="http://schemas.microsoft.com/office/drawing/2018/hyperlinkcolor" val="tx"/>
                    </a:ext>
                  </a:extLst>
                </a:hlinkClick>
              </a:rPr>
              <a:t>paywise.co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64A7"/>
        </a:solidFill>
        <a:effectLst/>
      </p:bgPr>
    </p:bg>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055032" y="5731779"/>
            <a:ext cx="8250097" cy="2913423"/>
          </a:xfrm>
          <a:prstGeom prst="rect">
            <a:avLst/>
          </a:prstGeom>
        </p:spPr>
        <p:txBody>
          <a:bodyPr lIns="0" tIns="0" rIns="0" bIns="0" rtlCol="0" anchor="t">
            <a:spAutoFit/>
          </a:bodyPr>
          <a:lstStyle/>
          <a:p>
            <a:pPr algn="l">
              <a:lnSpc>
                <a:spcPts val="10872"/>
              </a:lnSpc>
            </a:pPr>
            <a:r>
              <a:rPr lang="en-US" sz="13098" b="1">
                <a:solidFill>
                  <a:srgbClr val="FFFFFF"/>
                </a:solidFill>
                <a:latin typeface="Montserrat Bold"/>
                <a:ea typeface="Montserrat Bold"/>
                <a:cs typeface="Montserrat Bold"/>
                <a:sym typeface="Montserrat Bold"/>
              </a:rPr>
              <a:t>Payment</a:t>
            </a:r>
            <a:r>
              <a:rPr lang="en-US" sz="13098">
                <a:solidFill>
                  <a:srgbClr val="FFFFFF"/>
                </a:solidFill>
                <a:latin typeface="Montserrat"/>
                <a:ea typeface="Montserrat"/>
                <a:cs typeface="Montserrat"/>
                <a:sym typeface="Montserrat"/>
              </a:rPr>
              <a:t> Solutions</a:t>
            </a:r>
          </a:p>
        </p:txBody>
      </p:sp>
      <p:sp>
        <p:nvSpPr>
          <p:cNvPr id="4" name="AutoShape 4"/>
          <p:cNvSpPr/>
          <p:nvPr/>
        </p:nvSpPr>
        <p:spPr>
          <a:xfrm flipV="1">
            <a:off x="-1885623" y="8607102"/>
            <a:ext cx="12190724" cy="14287"/>
          </a:xfrm>
          <a:prstGeom prst="line">
            <a:avLst/>
          </a:prstGeom>
          <a:ln w="47625" cap="flat">
            <a:solidFill>
              <a:srgbClr val="FFFFFF"/>
            </a:solidFill>
            <a:prstDash val="sysDot"/>
            <a:headEnd type="none" w="sm" len="sm"/>
            <a:tailEnd type="oval" w="lg" len="lg"/>
          </a:ln>
        </p:spPr>
      </p:sp>
      <p:grpSp>
        <p:nvGrpSpPr>
          <p:cNvPr id="5" name="Group 5"/>
          <p:cNvGrpSpPr/>
          <p:nvPr/>
        </p:nvGrpSpPr>
        <p:grpSpPr>
          <a:xfrm rot="-3623409">
            <a:off x="12175409" y="-4949304"/>
            <a:ext cx="14573025" cy="1457302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524250" cap="sq">
              <a:gradFill>
                <a:gsLst>
                  <a:gs pos="0">
                    <a:srgbClr val="0052B2">
                      <a:alpha val="100000"/>
                    </a:srgbClr>
                  </a:gs>
                  <a:gs pos="100000">
                    <a:srgbClr val="313760">
                      <a:alpha val="100000"/>
                    </a:srgbClr>
                  </a:gs>
                </a:gsLst>
                <a:lin ang="5400000"/>
              </a:gradFill>
              <a:prstDash val="solid"/>
              <a:miter/>
            </a:ln>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sp>
        <p:nvSpPr>
          <p:cNvPr id="8" name="TextBox 8"/>
          <p:cNvSpPr txBox="1"/>
          <p:nvPr/>
        </p:nvSpPr>
        <p:spPr>
          <a:xfrm>
            <a:off x="13991283" y="-824099"/>
            <a:ext cx="2750971" cy="8781303"/>
          </a:xfrm>
          <a:prstGeom prst="rect">
            <a:avLst/>
          </a:prstGeom>
        </p:spPr>
        <p:txBody>
          <a:bodyPr lIns="0" tIns="0" rIns="0" bIns="0" rtlCol="0" anchor="t">
            <a:spAutoFit/>
          </a:bodyPr>
          <a:lstStyle/>
          <a:p>
            <a:pPr algn="r">
              <a:lnSpc>
                <a:spcPts val="67904"/>
              </a:lnSpc>
            </a:pPr>
            <a:r>
              <a:rPr lang="en-US" sz="48503" b="1">
                <a:solidFill>
                  <a:srgbClr val="90CA6C"/>
                </a:solidFill>
                <a:latin typeface="Poppins Bold"/>
                <a:ea typeface="Poppins Bold"/>
                <a:cs typeface="Poppins Bold"/>
                <a:sym typeface="Poppins Bold"/>
              </a:rPr>
              <a:t>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807227" y="2397740"/>
            <a:ext cx="2272051" cy="547965"/>
          </a:xfrm>
          <a:custGeom>
            <a:avLst/>
            <a:gdLst/>
            <a:ahLst/>
            <a:cxnLst/>
            <a:rect l="l" t="t" r="r" b="b"/>
            <a:pathLst>
              <a:path w="2272051" h="547965">
                <a:moveTo>
                  <a:pt x="0" y="0"/>
                </a:moveTo>
                <a:lnTo>
                  <a:pt x="2272051" y="0"/>
                </a:lnTo>
                <a:lnTo>
                  <a:pt x="2272051" y="547966"/>
                </a:lnTo>
                <a:lnTo>
                  <a:pt x="0" y="547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6"/>
            <a:stretch>
              <a:fillRect l="-18794" r="-41738"/>
            </a:stretch>
          </a:blipFill>
        </p:spPr>
      </p:sp>
      <p:sp>
        <p:nvSpPr>
          <p:cNvPr id="5" name="Freeform 5"/>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750077" y="2679006"/>
            <a:ext cx="8551250" cy="908818"/>
          </a:xfrm>
          <a:prstGeom prst="rect">
            <a:avLst/>
          </a:prstGeom>
        </p:spPr>
        <p:txBody>
          <a:bodyPr lIns="0" tIns="0" rIns="0" bIns="0" rtlCol="0" anchor="t">
            <a:spAutoFit/>
          </a:bodyPr>
          <a:lstStyle/>
          <a:p>
            <a:pPr algn="l">
              <a:lnSpc>
                <a:spcPts val="7809"/>
              </a:lnSpc>
            </a:pPr>
            <a:r>
              <a:rPr lang="en-US" sz="4221" b="1">
                <a:solidFill>
                  <a:srgbClr val="1E64A7"/>
                </a:solidFill>
                <a:latin typeface="Montserrat Bold"/>
                <a:ea typeface="Montserrat Bold"/>
                <a:cs typeface="Montserrat Bold"/>
                <a:sym typeface="Montserrat Bold"/>
              </a:rPr>
              <a:t>Mobile Banking Made Simple.</a:t>
            </a:r>
          </a:p>
        </p:txBody>
      </p:sp>
      <p:sp>
        <p:nvSpPr>
          <p:cNvPr id="7" name="TextBox 7"/>
          <p:cNvSpPr txBox="1"/>
          <p:nvPr/>
        </p:nvSpPr>
        <p:spPr>
          <a:xfrm>
            <a:off x="1750077" y="4106938"/>
            <a:ext cx="8551250" cy="4689970"/>
          </a:xfrm>
          <a:prstGeom prst="rect">
            <a:avLst/>
          </a:prstGeom>
        </p:spPr>
        <p:txBody>
          <a:bodyPr lIns="0" tIns="0" rIns="0" bIns="0" rtlCol="0" anchor="t">
            <a:spAutoFit/>
          </a:bodyPr>
          <a:lstStyle/>
          <a:p>
            <a:pPr algn="l">
              <a:lnSpc>
                <a:spcPts val="2197"/>
              </a:lnSpc>
            </a:pPr>
            <a:r>
              <a:rPr lang="en-US" sz="1730">
                <a:solidFill>
                  <a:srgbClr val="1E64A7"/>
                </a:solidFill>
                <a:latin typeface="Montserrat"/>
                <a:ea typeface="Montserrat"/>
                <a:cs typeface="Montserrat"/>
                <a:sym typeface="Montserrat"/>
              </a:rPr>
              <a:t>PayWise Limited is Trinidad &amp; Tobago's first electronic money issuer registered with the Central Bank of Trinidad and Tobago. We are revolutionizing the way you make payments and earn rewards. Since our registration, we've been building a comprehensive digital payment ecosystem that empowers businesses and individuals with secure, real-time payment solutions.</a:t>
            </a:r>
          </a:p>
          <a:p>
            <a:pPr algn="l">
              <a:lnSpc>
                <a:spcPts val="2197"/>
              </a:lnSpc>
            </a:pPr>
            <a:endParaRPr lang="en-US" sz="1730">
              <a:solidFill>
                <a:srgbClr val="1E64A7"/>
              </a:solidFill>
              <a:latin typeface="Montserrat"/>
              <a:ea typeface="Montserrat"/>
              <a:cs typeface="Montserrat"/>
              <a:sym typeface="Montserrat"/>
            </a:endParaRPr>
          </a:p>
          <a:p>
            <a:pPr algn="l">
              <a:lnSpc>
                <a:spcPts val="2197"/>
              </a:lnSpc>
            </a:pPr>
            <a:r>
              <a:rPr lang="en-US" sz="1730" b="1">
                <a:solidFill>
                  <a:srgbClr val="1E64A7"/>
                </a:solidFill>
                <a:latin typeface="Montserrat Bold"/>
                <a:ea typeface="Montserrat Bold"/>
                <a:cs typeface="Montserrat Bold"/>
                <a:sym typeface="Montserrat Bold"/>
              </a:rPr>
              <a:t>An electronic money issuer registered with the Central Bank of Trinidad and Tobago and with the Financial Intelligence Unit of Trinidad and Tobago as a Listed Business</a:t>
            </a:r>
          </a:p>
          <a:p>
            <a:pPr algn="l">
              <a:lnSpc>
                <a:spcPts val="2197"/>
              </a:lnSpc>
            </a:pPr>
            <a:endParaRPr lang="en-US" sz="1730" b="1">
              <a:solidFill>
                <a:srgbClr val="1E64A7"/>
              </a:solidFill>
              <a:latin typeface="Montserrat Bold"/>
              <a:ea typeface="Montserrat Bold"/>
              <a:cs typeface="Montserrat Bold"/>
              <a:sym typeface="Montserrat Bold"/>
            </a:endParaRPr>
          </a:p>
          <a:p>
            <a:pPr algn="l">
              <a:lnSpc>
                <a:spcPts val="2197"/>
              </a:lnSpc>
            </a:pPr>
            <a:r>
              <a:rPr lang="en-US" sz="1730">
                <a:solidFill>
                  <a:srgbClr val="1E64A7"/>
                </a:solidFill>
                <a:latin typeface="Montserrat"/>
                <a:ea typeface="Montserrat"/>
                <a:cs typeface="Montserrat"/>
                <a:sym typeface="Montserrat"/>
              </a:rPr>
              <a:t>A trusted partner serving thousands of users across Trinidad &amp; Tobago, creating a thriving digital payment ecosystem that supports diverse payment types and instruments, enabling simplified transaction management in local currency, backed by strong compliance and regulatory solutions that power seamless fund transfers locally and internationally.</a:t>
            </a:r>
          </a:p>
          <a:p>
            <a:pPr algn="l">
              <a:lnSpc>
                <a:spcPts val="2197"/>
              </a:lnSpc>
            </a:pPr>
            <a:endParaRPr lang="en-US" sz="1730">
              <a:solidFill>
                <a:srgbClr val="1E64A7"/>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4"/>
            <a:stretch>
              <a:fillRect t="-22211" b="-44435"/>
            </a:stretch>
          </a:blipFill>
        </p:spPr>
      </p:sp>
      <p:sp>
        <p:nvSpPr>
          <p:cNvPr id="4" name="Freeform 4"/>
          <p:cNvSpPr/>
          <p:nvPr/>
        </p:nvSpPr>
        <p:spPr>
          <a:xfrm rot="-10800000" flipH="1" flipV="1">
            <a:off x="8626143" y="-5027537"/>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77590" y="2049779"/>
            <a:ext cx="9593974" cy="106212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Real-time Digital Payments &amp; Money Movement for Everyone</a:t>
            </a:r>
          </a:p>
        </p:txBody>
      </p:sp>
      <p:sp>
        <p:nvSpPr>
          <p:cNvPr id="6" name="TextBox 6"/>
          <p:cNvSpPr txBox="1"/>
          <p:nvPr/>
        </p:nvSpPr>
        <p:spPr>
          <a:xfrm>
            <a:off x="1877590" y="3535934"/>
            <a:ext cx="8551250" cy="5336337"/>
          </a:xfrm>
          <a:prstGeom prst="rect">
            <a:avLst/>
          </a:prstGeom>
        </p:spPr>
        <p:txBody>
          <a:bodyPr lIns="0" tIns="0" rIns="0" bIns="0" rtlCol="0" anchor="t">
            <a:spAutoFit/>
          </a:bodyPr>
          <a:lstStyle/>
          <a:p>
            <a:pPr algn="l">
              <a:lnSpc>
                <a:spcPts val="2578"/>
              </a:lnSpc>
            </a:pPr>
            <a:r>
              <a:rPr lang="en-US" sz="2030" b="1">
                <a:solidFill>
                  <a:srgbClr val="5CA032"/>
                </a:solidFill>
                <a:latin typeface="Montserrat Bold"/>
                <a:ea typeface="Montserrat Bold"/>
                <a:cs typeface="Montserrat Bold"/>
                <a:sym typeface="Montserrat Bold"/>
              </a:rPr>
              <a:t>Digital Wallet &amp; Payment Solutions</a:t>
            </a:r>
          </a:p>
          <a:p>
            <a:pPr algn="l">
              <a:lnSpc>
                <a:spcPts val="2197"/>
              </a:lnSpc>
            </a:pPr>
            <a:endParaRPr lang="en-US" sz="2030" b="1">
              <a:solidFill>
                <a:srgbClr val="5CA032"/>
              </a:solidFill>
              <a:latin typeface="Montserrat Bold"/>
              <a:ea typeface="Montserrat Bold"/>
              <a:cs typeface="Montserrat Bold"/>
              <a:sym typeface="Montserrat Bold"/>
            </a:endParaRPr>
          </a:p>
          <a:p>
            <a:pPr algn="l">
              <a:lnSpc>
                <a:spcPts val="2197"/>
              </a:lnSpc>
            </a:pPr>
            <a:r>
              <a:rPr lang="en-US" sz="1730">
                <a:solidFill>
                  <a:srgbClr val="1E64A7"/>
                </a:solidFill>
                <a:latin typeface="Montserrat"/>
                <a:ea typeface="Montserrat"/>
                <a:cs typeface="Montserrat"/>
                <a:sym typeface="Montserrat"/>
              </a:rPr>
              <a:t>Traditional cash-based payment systems are slow, inconvenient, and limit business growth opportunities. The PayWise platform removes complexity and enables seamless digital payments through our comprehensive mobile banking solution.</a:t>
            </a:r>
          </a:p>
          <a:p>
            <a:pPr algn="l">
              <a:lnSpc>
                <a:spcPts val="2197"/>
              </a:lnSpc>
            </a:pPr>
            <a:endParaRPr lang="en-US" sz="1730">
              <a:solidFill>
                <a:srgbClr val="1E64A7"/>
              </a:solidFill>
              <a:latin typeface="Montserrat"/>
              <a:ea typeface="Montserrat"/>
              <a:cs typeface="Montserrat"/>
              <a:sym typeface="Montserrat"/>
            </a:endParaRPr>
          </a:p>
          <a:p>
            <a:pPr algn="l">
              <a:lnSpc>
                <a:spcPts val="2578"/>
              </a:lnSpc>
            </a:pPr>
            <a:r>
              <a:rPr lang="en-US" sz="2030" b="1">
                <a:solidFill>
                  <a:srgbClr val="5CA032"/>
                </a:solidFill>
                <a:latin typeface="Montserrat Bold"/>
                <a:ea typeface="Montserrat Bold"/>
                <a:cs typeface="Montserrat Bold"/>
                <a:sym typeface="Montserrat Bold"/>
              </a:rPr>
              <a:t>Features:</a:t>
            </a:r>
          </a:p>
          <a:p>
            <a:pPr algn="l">
              <a:lnSpc>
                <a:spcPts val="2197"/>
              </a:lnSpc>
            </a:pPr>
            <a:endParaRPr lang="en-US" sz="2030" b="1">
              <a:solidFill>
                <a:srgbClr val="5CA032"/>
              </a:solidFill>
              <a:latin typeface="Montserrat Bold"/>
              <a:ea typeface="Montserrat Bold"/>
              <a:cs typeface="Montserrat Bold"/>
              <a:sym typeface="Montserrat Bold"/>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Instant payments between </a:t>
            </a:r>
            <a:r>
              <a:rPr lang="en-US" sz="1730" b="1">
                <a:solidFill>
                  <a:srgbClr val="1E64A7"/>
                </a:solidFill>
                <a:latin typeface="Montserrat Bold"/>
                <a:ea typeface="Montserrat Bold"/>
                <a:cs typeface="Montserrat Bold"/>
                <a:sym typeface="Montserrat Bold"/>
              </a:rPr>
              <a:t>PayWise</a:t>
            </a:r>
            <a:r>
              <a:rPr lang="en-US" sz="1730">
                <a:solidFill>
                  <a:srgbClr val="1E64A7"/>
                </a:solidFill>
                <a:latin typeface="Montserrat"/>
                <a:ea typeface="Montserrat"/>
                <a:cs typeface="Montserrat"/>
                <a:sym typeface="Montserrat"/>
              </a:rPr>
              <a:t> users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QR Code payments for contactless transactions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ePOS integration for business payments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LINX machine compatibility for card payments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Bill payment services (utilities, phone top-ups)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Business invoicing and payment collection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Agent network for cash-in/cash-out services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Robust API platform for business integrations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Real-time transaction notifications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Comprehensive transaction history and reporting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409810" y="4274304"/>
            <a:ext cx="3919718" cy="1576823"/>
            <a:chOff x="0" y="0"/>
            <a:chExt cx="989115" cy="397901"/>
          </a:xfrm>
        </p:grpSpPr>
        <p:sp>
          <p:nvSpPr>
            <p:cNvPr id="4" name="Freeform 4"/>
            <p:cNvSpPr/>
            <p:nvPr/>
          </p:nvSpPr>
          <p:spPr>
            <a:xfrm>
              <a:off x="0" y="0"/>
              <a:ext cx="989115" cy="397901"/>
            </a:xfrm>
            <a:custGeom>
              <a:avLst/>
              <a:gdLst/>
              <a:ahLst/>
              <a:cxnLst/>
              <a:rect l="l" t="t" r="r" b="b"/>
              <a:pathLst>
                <a:path w="989115" h="397901">
                  <a:moveTo>
                    <a:pt x="100731" y="0"/>
                  </a:moveTo>
                  <a:lnTo>
                    <a:pt x="888383" y="0"/>
                  </a:lnTo>
                  <a:cubicBezTo>
                    <a:pt x="915099" y="0"/>
                    <a:pt x="940720" y="10613"/>
                    <a:pt x="959611" y="29503"/>
                  </a:cubicBezTo>
                  <a:cubicBezTo>
                    <a:pt x="978502" y="48394"/>
                    <a:pt x="989115" y="74016"/>
                    <a:pt x="989115" y="100731"/>
                  </a:cubicBezTo>
                  <a:lnTo>
                    <a:pt x="989115" y="297170"/>
                  </a:lnTo>
                  <a:cubicBezTo>
                    <a:pt x="989115" y="323885"/>
                    <a:pt x="978502" y="349507"/>
                    <a:pt x="959611" y="368397"/>
                  </a:cubicBezTo>
                  <a:cubicBezTo>
                    <a:pt x="940720" y="387288"/>
                    <a:pt x="915099" y="397901"/>
                    <a:pt x="888383" y="397901"/>
                  </a:cubicBezTo>
                  <a:lnTo>
                    <a:pt x="100731" y="397901"/>
                  </a:lnTo>
                  <a:cubicBezTo>
                    <a:pt x="74016" y="397901"/>
                    <a:pt x="48394" y="387288"/>
                    <a:pt x="29503" y="368397"/>
                  </a:cubicBezTo>
                  <a:cubicBezTo>
                    <a:pt x="10613" y="349507"/>
                    <a:pt x="0" y="323885"/>
                    <a:pt x="0" y="297170"/>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5" name="TextBox 5"/>
            <p:cNvSpPr txBox="1"/>
            <p:nvPr/>
          </p:nvSpPr>
          <p:spPr>
            <a:xfrm>
              <a:off x="0" y="0"/>
              <a:ext cx="989115" cy="397901"/>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Customer initiates payment through </a:t>
              </a:r>
              <a:r>
                <a:rPr lang="en-US" sz="1800" b="1">
                  <a:solidFill>
                    <a:srgbClr val="1E64A7"/>
                  </a:solidFill>
                  <a:latin typeface="Montserrat Bold"/>
                  <a:ea typeface="Montserrat Bold"/>
                  <a:cs typeface="Montserrat Bold"/>
                  <a:sym typeface="Montserrat Bold"/>
                </a:rPr>
                <a:t>PayWise app, QR scan, </a:t>
              </a:r>
            </a:p>
            <a:p>
              <a:pPr algn="ctr">
                <a:lnSpc>
                  <a:spcPts val="2160"/>
                </a:lnSpc>
              </a:pPr>
              <a:r>
                <a:rPr lang="en-US" sz="1800" b="1">
                  <a:solidFill>
                    <a:srgbClr val="1E64A7"/>
                  </a:solidFill>
                  <a:latin typeface="Montserrat Bold"/>
                  <a:ea typeface="Montserrat Bold"/>
                  <a:cs typeface="Montserrat Bold"/>
                  <a:sym typeface="Montserrat Bold"/>
                </a:rPr>
                <a:t>or ePOS</a:t>
              </a:r>
            </a:p>
          </p:txBody>
        </p:sp>
      </p:grpSp>
      <p:grpSp>
        <p:nvGrpSpPr>
          <p:cNvPr id="6" name="Group 6"/>
          <p:cNvGrpSpPr/>
          <p:nvPr/>
        </p:nvGrpSpPr>
        <p:grpSpPr>
          <a:xfrm>
            <a:off x="7133218" y="4274304"/>
            <a:ext cx="3919718" cy="1576823"/>
            <a:chOff x="0" y="0"/>
            <a:chExt cx="989115" cy="397901"/>
          </a:xfrm>
        </p:grpSpPr>
        <p:sp>
          <p:nvSpPr>
            <p:cNvPr id="7" name="Freeform 7"/>
            <p:cNvSpPr/>
            <p:nvPr/>
          </p:nvSpPr>
          <p:spPr>
            <a:xfrm>
              <a:off x="0" y="0"/>
              <a:ext cx="989115" cy="397901"/>
            </a:xfrm>
            <a:custGeom>
              <a:avLst/>
              <a:gdLst/>
              <a:ahLst/>
              <a:cxnLst/>
              <a:rect l="l" t="t" r="r" b="b"/>
              <a:pathLst>
                <a:path w="989115" h="397901">
                  <a:moveTo>
                    <a:pt x="100731" y="0"/>
                  </a:moveTo>
                  <a:lnTo>
                    <a:pt x="888383" y="0"/>
                  </a:lnTo>
                  <a:cubicBezTo>
                    <a:pt x="915099" y="0"/>
                    <a:pt x="940720" y="10613"/>
                    <a:pt x="959611" y="29503"/>
                  </a:cubicBezTo>
                  <a:cubicBezTo>
                    <a:pt x="978502" y="48394"/>
                    <a:pt x="989115" y="74016"/>
                    <a:pt x="989115" y="100731"/>
                  </a:cubicBezTo>
                  <a:lnTo>
                    <a:pt x="989115" y="297170"/>
                  </a:lnTo>
                  <a:cubicBezTo>
                    <a:pt x="989115" y="323885"/>
                    <a:pt x="978502" y="349507"/>
                    <a:pt x="959611" y="368397"/>
                  </a:cubicBezTo>
                  <a:cubicBezTo>
                    <a:pt x="940720" y="387288"/>
                    <a:pt x="915099" y="397901"/>
                    <a:pt x="888383" y="397901"/>
                  </a:cubicBezTo>
                  <a:lnTo>
                    <a:pt x="100731" y="397901"/>
                  </a:lnTo>
                  <a:cubicBezTo>
                    <a:pt x="74016" y="397901"/>
                    <a:pt x="48394" y="387288"/>
                    <a:pt x="29503" y="368397"/>
                  </a:cubicBezTo>
                  <a:cubicBezTo>
                    <a:pt x="10613" y="349507"/>
                    <a:pt x="0" y="323885"/>
                    <a:pt x="0" y="297170"/>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8" name="TextBox 8"/>
            <p:cNvSpPr txBox="1"/>
            <p:nvPr/>
          </p:nvSpPr>
          <p:spPr>
            <a:xfrm>
              <a:off x="0" y="0"/>
              <a:ext cx="989115" cy="397901"/>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Transaction processed</a:t>
              </a:r>
            </a:p>
            <a:p>
              <a:pPr algn="ctr">
                <a:lnSpc>
                  <a:spcPts val="2160"/>
                </a:lnSpc>
              </a:pPr>
              <a:r>
                <a:rPr lang="en-US" sz="1800">
                  <a:solidFill>
                    <a:srgbClr val="1E64A7"/>
                  </a:solidFill>
                  <a:latin typeface="Montserrat"/>
                  <a:ea typeface="Montserrat"/>
                  <a:cs typeface="Montserrat"/>
                  <a:sym typeface="Montserrat"/>
                </a:rPr>
                <a:t>through our secure platform with</a:t>
              </a:r>
              <a:r>
                <a:rPr lang="en-US" sz="1800" b="1">
                  <a:solidFill>
                    <a:srgbClr val="1E64A7"/>
                  </a:solidFill>
                  <a:latin typeface="Montserrat Bold"/>
                  <a:ea typeface="Montserrat Bold"/>
                  <a:cs typeface="Montserrat Bold"/>
                  <a:sym typeface="Montserrat Bold"/>
                </a:rPr>
                <a:t>  real-time verification</a:t>
              </a:r>
            </a:p>
          </p:txBody>
        </p:sp>
      </p:grpSp>
      <p:grpSp>
        <p:nvGrpSpPr>
          <p:cNvPr id="9" name="Group 9"/>
          <p:cNvGrpSpPr/>
          <p:nvPr/>
        </p:nvGrpSpPr>
        <p:grpSpPr>
          <a:xfrm>
            <a:off x="11858969" y="6766524"/>
            <a:ext cx="3919718" cy="1464060"/>
            <a:chOff x="0" y="0"/>
            <a:chExt cx="989115" cy="369446"/>
          </a:xfrm>
        </p:grpSpPr>
        <p:sp>
          <p:nvSpPr>
            <p:cNvPr id="10" name="Freeform 10"/>
            <p:cNvSpPr/>
            <p:nvPr/>
          </p:nvSpPr>
          <p:spPr>
            <a:xfrm>
              <a:off x="0" y="0"/>
              <a:ext cx="989115" cy="369446"/>
            </a:xfrm>
            <a:custGeom>
              <a:avLst/>
              <a:gdLst/>
              <a:ahLst/>
              <a:cxnLst/>
              <a:rect l="l" t="t" r="r" b="b"/>
              <a:pathLst>
                <a:path w="989115" h="369446">
                  <a:moveTo>
                    <a:pt x="100731" y="0"/>
                  </a:moveTo>
                  <a:lnTo>
                    <a:pt x="888383" y="0"/>
                  </a:lnTo>
                  <a:cubicBezTo>
                    <a:pt x="915099" y="0"/>
                    <a:pt x="940720" y="10613"/>
                    <a:pt x="959611" y="29503"/>
                  </a:cubicBezTo>
                  <a:cubicBezTo>
                    <a:pt x="978502" y="48394"/>
                    <a:pt x="989115" y="74016"/>
                    <a:pt x="989115" y="100731"/>
                  </a:cubicBezTo>
                  <a:lnTo>
                    <a:pt x="989115" y="268715"/>
                  </a:lnTo>
                  <a:cubicBezTo>
                    <a:pt x="989115" y="295430"/>
                    <a:pt x="978502" y="321052"/>
                    <a:pt x="959611" y="339942"/>
                  </a:cubicBezTo>
                  <a:cubicBezTo>
                    <a:pt x="940720" y="358833"/>
                    <a:pt x="915099" y="369446"/>
                    <a:pt x="888383" y="369446"/>
                  </a:cubicBezTo>
                  <a:lnTo>
                    <a:pt x="100731" y="369446"/>
                  </a:lnTo>
                  <a:cubicBezTo>
                    <a:pt x="74016" y="369446"/>
                    <a:pt x="48394" y="358833"/>
                    <a:pt x="29503" y="339942"/>
                  </a:cubicBezTo>
                  <a:cubicBezTo>
                    <a:pt x="10613" y="321052"/>
                    <a:pt x="0" y="295430"/>
                    <a:pt x="0" y="268715"/>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11" name="TextBox 11"/>
            <p:cNvSpPr txBox="1"/>
            <p:nvPr/>
          </p:nvSpPr>
          <p:spPr>
            <a:xfrm>
              <a:off x="0" y="0"/>
              <a:ext cx="989115" cy="369446"/>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Funds transferred </a:t>
              </a:r>
              <a:r>
                <a:rPr lang="en-US" sz="1800" b="1">
                  <a:solidFill>
                    <a:srgbClr val="1E64A7"/>
                  </a:solidFill>
                  <a:latin typeface="Montserrat Bold"/>
                  <a:ea typeface="Montserrat Bold"/>
                  <a:cs typeface="Montserrat Bold"/>
                  <a:sym typeface="Montserrat Bold"/>
                </a:rPr>
                <a:t>immediately to recipient's account</a:t>
              </a:r>
              <a:r>
                <a:rPr lang="en-US" sz="1800">
                  <a:solidFill>
                    <a:srgbClr val="1E64A7"/>
                  </a:solidFill>
                  <a:latin typeface="Montserrat"/>
                  <a:ea typeface="Montserrat"/>
                  <a:cs typeface="Montserrat"/>
                  <a:sym typeface="Montserrat"/>
                </a:rPr>
                <a:t> </a:t>
              </a:r>
            </a:p>
          </p:txBody>
        </p:sp>
      </p:grpSp>
      <p:grpSp>
        <p:nvGrpSpPr>
          <p:cNvPr id="12" name="Group 12"/>
          <p:cNvGrpSpPr/>
          <p:nvPr/>
        </p:nvGrpSpPr>
        <p:grpSpPr>
          <a:xfrm>
            <a:off x="7133999" y="6766524"/>
            <a:ext cx="3919718" cy="1464060"/>
            <a:chOff x="0" y="0"/>
            <a:chExt cx="989115" cy="369446"/>
          </a:xfrm>
        </p:grpSpPr>
        <p:sp>
          <p:nvSpPr>
            <p:cNvPr id="13" name="Freeform 13"/>
            <p:cNvSpPr/>
            <p:nvPr/>
          </p:nvSpPr>
          <p:spPr>
            <a:xfrm>
              <a:off x="0" y="0"/>
              <a:ext cx="989115" cy="369446"/>
            </a:xfrm>
            <a:custGeom>
              <a:avLst/>
              <a:gdLst/>
              <a:ahLst/>
              <a:cxnLst/>
              <a:rect l="l" t="t" r="r" b="b"/>
              <a:pathLst>
                <a:path w="989115" h="369446">
                  <a:moveTo>
                    <a:pt x="100731" y="0"/>
                  </a:moveTo>
                  <a:lnTo>
                    <a:pt x="888383" y="0"/>
                  </a:lnTo>
                  <a:cubicBezTo>
                    <a:pt x="915099" y="0"/>
                    <a:pt x="940720" y="10613"/>
                    <a:pt x="959611" y="29503"/>
                  </a:cubicBezTo>
                  <a:cubicBezTo>
                    <a:pt x="978502" y="48394"/>
                    <a:pt x="989115" y="74016"/>
                    <a:pt x="989115" y="100731"/>
                  </a:cubicBezTo>
                  <a:lnTo>
                    <a:pt x="989115" y="268715"/>
                  </a:lnTo>
                  <a:cubicBezTo>
                    <a:pt x="989115" y="295430"/>
                    <a:pt x="978502" y="321052"/>
                    <a:pt x="959611" y="339942"/>
                  </a:cubicBezTo>
                  <a:cubicBezTo>
                    <a:pt x="940720" y="358833"/>
                    <a:pt x="915099" y="369446"/>
                    <a:pt x="888383" y="369446"/>
                  </a:cubicBezTo>
                  <a:lnTo>
                    <a:pt x="100731" y="369446"/>
                  </a:lnTo>
                  <a:cubicBezTo>
                    <a:pt x="74016" y="369446"/>
                    <a:pt x="48394" y="358833"/>
                    <a:pt x="29503" y="339942"/>
                  </a:cubicBezTo>
                  <a:cubicBezTo>
                    <a:pt x="10613" y="321052"/>
                    <a:pt x="0" y="295430"/>
                    <a:pt x="0" y="268715"/>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14" name="TextBox 14"/>
            <p:cNvSpPr txBox="1"/>
            <p:nvPr/>
          </p:nvSpPr>
          <p:spPr>
            <a:xfrm>
              <a:off x="0" y="0"/>
              <a:ext cx="989115" cy="369446"/>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Comprehensive transaction</a:t>
              </a:r>
            </a:p>
            <a:p>
              <a:pPr algn="ctr">
                <a:lnSpc>
                  <a:spcPts val="2160"/>
                </a:lnSpc>
              </a:pPr>
              <a:r>
                <a:rPr lang="en-US" sz="1800">
                  <a:solidFill>
                    <a:srgbClr val="1E64A7"/>
                  </a:solidFill>
                  <a:latin typeface="Montserrat"/>
                  <a:ea typeface="Montserrat"/>
                  <a:cs typeface="Montserrat"/>
                  <a:sym typeface="Montserrat"/>
                </a:rPr>
                <a:t>data available on </a:t>
              </a:r>
              <a:r>
                <a:rPr lang="en-US" sz="1800" b="1">
                  <a:solidFill>
                    <a:srgbClr val="1E64A7"/>
                  </a:solidFill>
                  <a:latin typeface="Montserrat Bold"/>
                  <a:ea typeface="Montserrat Bold"/>
                  <a:cs typeface="Montserrat Bold"/>
                  <a:sym typeface="Montserrat Bold"/>
                </a:rPr>
                <a:t>platform dashboard</a:t>
              </a:r>
            </a:p>
          </p:txBody>
        </p:sp>
      </p:grpSp>
      <p:grpSp>
        <p:nvGrpSpPr>
          <p:cNvPr id="15" name="Group 15"/>
          <p:cNvGrpSpPr/>
          <p:nvPr/>
        </p:nvGrpSpPr>
        <p:grpSpPr>
          <a:xfrm>
            <a:off x="2410591" y="6766524"/>
            <a:ext cx="3919718" cy="1464060"/>
            <a:chOff x="0" y="0"/>
            <a:chExt cx="989115" cy="369446"/>
          </a:xfrm>
        </p:grpSpPr>
        <p:sp>
          <p:nvSpPr>
            <p:cNvPr id="16" name="Freeform 16"/>
            <p:cNvSpPr/>
            <p:nvPr/>
          </p:nvSpPr>
          <p:spPr>
            <a:xfrm>
              <a:off x="0" y="0"/>
              <a:ext cx="989115" cy="369446"/>
            </a:xfrm>
            <a:custGeom>
              <a:avLst/>
              <a:gdLst/>
              <a:ahLst/>
              <a:cxnLst/>
              <a:rect l="l" t="t" r="r" b="b"/>
              <a:pathLst>
                <a:path w="989115" h="369446">
                  <a:moveTo>
                    <a:pt x="100731" y="0"/>
                  </a:moveTo>
                  <a:lnTo>
                    <a:pt x="888383" y="0"/>
                  </a:lnTo>
                  <a:cubicBezTo>
                    <a:pt x="915099" y="0"/>
                    <a:pt x="940720" y="10613"/>
                    <a:pt x="959611" y="29503"/>
                  </a:cubicBezTo>
                  <a:cubicBezTo>
                    <a:pt x="978502" y="48394"/>
                    <a:pt x="989115" y="74016"/>
                    <a:pt x="989115" y="100731"/>
                  </a:cubicBezTo>
                  <a:lnTo>
                    <a:pt x="989115" y="268715"/>
                  </a:lnTo>
                  <a:cubicBezTo>
                    <a:pt x="989115" y="295430"/>
                    <a:pt x="978502" y="321052"/>
                    <a:pt x="959611" y="339942"/>
                  </a:cubicBezTo>
                  <a:cubicBezTo>
                    <a:pt x="940720" y="358833"/>
                    <a:pt x="915099" y="369446"/>
                    <a:pt x="888383" y="369446"/>
                  </a:cubicBezTo>
                  <a:lnTo>
                    <a:pt x="100731" y="369446"/>
                  </a:lnTo>
                  <a:cubicBezTo>
                    <a:pt x="74016" y="369446"/>
                    <a:pt x="48394" y="358833"/>
                    <a:pt x="29503" y="339942"/>
                  </a:cubicBezTo>
                  <a:cubicBezTo>
                    <a:pt x="10613" y="321052"/>
                    <a:pt x="0" y="295430"/>
                    <a:pt x="0" y="268715"/>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17" name="TextBox 17"/>
            <p:cNvSpPr txBox="1"/>
            <p:nvPr/>
          </p:nvSpPr>
          <p:spPr>
            <a:xfrm>
              <a:off x="0" y="0"/>
              <a:ext cx="989115" cy="369446"/>
            </a:xfrm>
            <a:prstGeom prst="rect">
              <a:avLst/>
            </a:prstGeom>
          </p:spPr>
          <p:txBody>
            <a:bodyPr lIns="50800" tIns="50800" rIns="50800" bIns="50800" rtlCol="0" anchor="ctr"/>
            <a:lstStyle/>
            <a:p>
              <a:pPr algn="ctr">
                <a:lnSpc>
                  <a:spcPts val="2160"/>
                </a:lnSpc>
              </a:pPr>
              <a:r>
                <a:rPr lang="en-US" sz="1800" b="1">
                  <a:solidFill>
                    <a:srgbClr val="1E64A7"/>
                  </a:solidFill>
                  <a:latin typeface="Montserrat Bold"/>
                  <a:ea typeface="Montserrat Bold"/>
                  <a:cs typeface="Montserrat Bold"/>
                  <a:sym typeface="Montserrat Bold"/>
                </a:rPr>
                <a:t>Automated </a:t>
              </a:r>
            </a:p>
            <a:p>
              <a:pPr algn="ctr">
                <a:lnSpc>
                  <a:spcPts val="2160"/>
                </a:lnSpc>
              </a:pPr>
              <a:r>
                <a:rPr lang="en-US" sz="1800" b="1">
                  <a:solidFill>
                    <a:srgbClr val="1E64A7"/>
                  </a:solidFill>
                  <a:latin typeface="Montserrat Bold"/>
                  <a:ea typeface="Montserrat Bold"/>
                  <a:cs typeface="Montserrat Bold"/>
                  <a:sym typeface="Montserrat Bold"/>
                </a:rPr>
                <a:t>reconciliation</a:t>
              </a:r>
              <a:r>
                <a:rPr lang="en-US" sz="1800">
                  <a:solidFill>
                    <a:srgbClr val="1E64A7"/>
                  </a:solidFill>
                  <a:latin typeface="Montserrat"/>
                  <a:ea typeface="Montserrat"/>
                  <a:cs typeface="Montserrat"/>
                  <a:sym typeface="Montserrat"/>
                </a:rPr>
                <a:t> and reporting for businesses</a:t>
              </a:r>
            </a:p>
          </p:txBody>
        </p:sp>
      </p:grpSp>
      <p:grpSp>
        <p:nvGrpSpPr>
          <p:cNvPr id="18" name="Group 18"/>
          <p:cNvGrpSpPr/>
          <p:nvPr/>
        </p:nvGrpSpPr>
        <p:grpSpPr>
          <a:xfrm>
            <a:off x="11858188" y="4217922"/>
            <a:ext cx="3919718" cy="1464060"/>
            <a:chOff x="0" y="0"/>
            <a:chExt cx="989115" cy="369446"/>
          </a:xfrm>
        </p:grpSpPr>
        <p:sp>
          <p:nvSpPr>
            <p:cNvPr id="19" name="Freeform 19"/>
            <p:cNvSpPr/>
            <p:nvPr/>
          </p:nvSpPr>
          <p:spPr>
            <a:xfrm>
              <a:off x="0" y="0"/>
              <a:ext cx="989115" cy="369446"/>
            </a:xfrm>
            <a:custGeom>
              <a:avLst/>
              <a:gdLst/>
              <a:ahLst/>
              <a:cxnLst/>
              <a:rect l="l" t="t" r="r" b="b"/>
              <a:pathLst>
                <a:path w="989115" h="369446">
                  <a:moveTo>
                    <a:pt x="100731" y="0"/>
                  </a:moveTo>
                  <a:lnTo>
                    <a:pt x="888383" y="0"/>
                  </a:lnTo>
                  <a:cubicBezTo>
                    <a:pt x="915099" y="0"/>
                    <a:pt x="940720" y="10613"/>
                    <a:pt x="959611" y="29503"/>
                  </a:cubicBezTo>
                  <a:cubicBezTo>
                    <a:pt x="978502" y="48394"/>
                    <a:pt x="989115" y="74016"/>
                    <a:pt x="989115" y="100731"/>
                  </a:cubicBezTo>
                  <a:lnTo>
                    <a:pt x="989115" y="268715"/>
                  </a:lnTo>
                  <a:cubicBezTo>
                    <a:pt x="989115" y="295430"/>
                    <a:pt x="978502" y="321052"/>
                    <a:pt x="959611" y="339942"/>
                  </a:cubicBezTo>
                  <a:cubicBezTo>
                    <a:pt x="940720" y="358833"/>
                    <a:pt x="915099" y="369446"/>
                    <a:pt x="888383" y="369446"/>
                  </a:cubicBezTo>
                  <a:lnTo>
                    <a:pt x="100731" y="369446"/>
                  </a:lnTo>
                  <a:cubicBezTo>
                    <a:pt x="74016" y="369446"/>
                    <a:pt x="48394" y="358833"/>
                    <a:pt x="29503" y="339942"/>
                  </a:cubicBezTo>
                  <a:cubicBezTo>
                    <a:pt x="10613" y="321052"/>
                    <a:pt x="0" y="295430"/>
                    <a:pt x="0" y="268715"/>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20" name="TextBox 20"/>
            <p:cNvSpPr txBox="1"/>
            <p:nvPr/>
          </p:nvSpPr>
          <p:spPr>
            <a:xfrm>
              <a:off x="0" y="0"/>
              <a:ext cx="989115" cy="369446"/>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Instant confirmation </a:t>
              </a:r>
            </a:p>
            <a:p>
              <a:pPr algn="ctr">
                <a:lnSpc>
                  <a:spcPts val="2160"/>
                </a:lnSpc>
              </a:pPr>
              <a:r>
                <a:rPr lang="en-US" sz="1800">
                  <a:solidFill>
                    <a:srgbClr val="1E64A7"/>
                  </a:solidFill>
                  <a:latin typeface="Montserrat"/>
                  <a:ea typeface="Montserrat"/>
                  <a:cs typeface="Montserrat"/>
                  <a:sym typeface="Montserrat"/>
                </a:rPr>
                <a:t>and notification sent to </a:t>
              </a:r>
              <a:r>
                <a:rPr lang="en-US" sz="1800" b="1">
                  <a:solidFill>
                    <a:srgbClr val="1E64A7"/>
                  </a:solidFill>
                  <a:latin typeface="Montserrat Bold"/>
                  <a:ea typeface="Montserrat Bold"/>
                  <a:cs typeface="Montserrat Bold"/>
                  <a:sym typeface="Montserrat Bold"/>
                </a:rPr>
                <a:t>both parties </a:t>
              </a:r>
            </a:p>
          </p:txBody>
        </p:sp>
      </p:grpSp>
      <p:sp>
        <p:nvSpPr>
          <p:cNvPr id="21" name="TextBox 21"/>
          <p:cNvSpPr txBox="1"/>
          <p:nvPr/>
        </p:nvSpPr>
        <p:spPr>
          <a:xfrm>
            <a:off x="1877590" y="2049779"/>
            <a:ext cx="54816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Fund Flow Process</a:t>
            </a:r>
          </a:p>
        </p:txBody>
      </p:sp>
      <p:grpSp>
        <p:nvGrpSpPr>
          <p:cNvPr id="22" name="Group 22"/>
          <p:cNvGrpSpPr/>
          <p:nvPr/>
        </p:nvGrpSpPr>
        <p:grpSpPr>
          <a:xfrm>
            <a:off x="1951917" y="3814961"/>
            <a:ext cx="917349" cy="91734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25" name="Group 25"/>
          <p:cNvGrpSpPr/>
          <p:nvPr/>
        </p:nvGrpSpPr>
        <p:grpSpPr>
          <a:xfrm>
            <a:off x="2048629" y="6307850"/>
            <a:ext cx="917349" cy="91734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28" name="Group 28"/>
          <p:cNvGrpSpPr/>
          <p:nvPr/>
        </p:nvGrpSpPr>
        <p:grpSpPr>
          <a:xfrm>
            <a:off x="6674544" y="3813625"/>
            <a:ext cx="917349" cy="91734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31" name="Group 31"/>
          <p:cNvGrpSpPr/>
          <p:nvPr/>
        </p:nvGrpSpPr>
        <p:grpSpPr>
          <a:xfrm>
            <a:off x="6771256" y="6306513"/>
            <a:ext cx="917349" cy="91734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34" name="Group 34"/>
          <p:cNvGrpSpPr/>
          <p:nvPr/>
        </p:nvGrpSpPr>
        <p:grpSpPr>
          <a:xfrm>
            <a:off x="11399513" y="3813625"/>
            <a:ext cx="917349" cy="91734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37" name="Group 37"/>
          <p:cNvGrpSpPr/>
          <p:nvPr/>
        </p:nvGrpSpPr>
        <p:grpSpPr>
          <a:xfrm>
            <a:off x="11496226" y="6306513"/>
            <a:ext cx="917349" cy="91734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sp>
        <p:nvSpPr>
          <p:cNvPr id="40" name="TextBox 40"/>
          <p:cNvSpPr txBox="1"/>
          <p:nvPr/>
        </p:nvSpPr>
        <p:spPr>
          <a:xfrm>
            <a:off x="2264220" y="3753567"/>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1</a:t>
            </a:r>
          </a:p>
        </p:txBody>
      </p:sp>
      <p:sp>
        <p:nvSpPr>
          <p:cNvPr id="41" name="TextBox 41"/>
          <p:cNvSpPr txBox="1"/>
          <p:nvPr/>
        </p:nvSpPr>
        <p:spPr>
          <a:xfrm>
            <a:off x="2233615" y="6246456"/>
            <a:ext cx="440307"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6</a:t>
            </a:r>
          </a:p>
        </p:txBody>
      </p:sp>
      <p:sp>
        <p:nvSpPr>
          <p:cNvPr id="42" name="TextBox 42"/>
          <p:cNvSpPr txBox="1"/>
          <p:nvPr/>
        </p:nvSpPr>
        <p:spPr>
          <a:xfrm>
            <a:off x="6938359" y="3752231"/>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2</a:t>
            </a:r>
          </a:p>
        </p:txBody>
      </p:sp>
      <p:sp>
        <p:nvSpPr>
          <p:cNvPr id="43" name="TextBox 43"/>
          <p:cNvSpPr txBox="1"/>
          <p:nvPr/>
        </p:nvSpPr>
        <p:spPr>
          <a:xfrm>
            <a:off x="6995307" y="6245120"/>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5</a:t>
            </a:r>
          </a:p>
        </p:txBody>
      </p:sp>
      <p:sp>
        <p:nvSpPr>
          <p:cNvPr id="44" name="TextBox 44"/>
          <p:cNvSpPr txBox="1"/>
          <p:nvPr/>
        </p:nvSpPr>
        <p:spPr>
          <a:xfrm>
            <a:off x="11642227" y="3752231"/>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3</a:t>
            </a:r>
          </a:p>
        </p:txBody>
      </p:sp>
      <p:sp>
        <p:nvSpPr>
          <p:cNvPr id="45" name="TextBox 45"/>
          <p:cNvSpPr txBox="1"/>
          <p:nvPr/>
        </p:nvSpPr>
        <p:spPr>
          <a:xfrm>
            <a:off x="11738940" y="6245120"/>
            <a:ext cx="467922"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645193" y="0"/>
            <a:ext cx="10441603" cy="11188749"/>
          </a:xfrm>
          <a:custGeom>
            <a:avLst/>
            <a:gdLst/>
            <a:ahLst/>
            <a:cxnLst/>
            <a:rect l="l" t="t" r="r" b="b"/>
            <a:pathLst>
              <a:path w="10441603" h="11188749">
                <a:moveTo>
                  <a:pt x="0" y="0"/>
                </a:moveTo>
                <a:lnTo>
                  <a:pt x="10441603" y="0"/>
                </a:lnTo>
                <a:lnTo>
                  <a:pt x="10441603" y="11188749"/>
                </a:lnTo>
                <a:lnTo>
                  <a:pt x="0" y="11188749"/>
                </a:lnTo>
                <a:lnTo>
                  <a:pt x="0" y="0"/>
                </a:lnTo>
                <a:close/>
              </a:path>
            </a:pathLst>
          </a:custGeom>
          <a:blipFill>
            <a:blip r:embed="rId4"/>
            <a:stretch>
              <a:fillRect l="-45674" r="-45674"/>
            </a:stretch>
          </a:blipFill>
        </p:spPr>
      </p:sp>
      <p:sp>
        <p:nvSpPr>
          <p:cNvPr id="4" name="Freeform 4"/>
          <p:cNvSpPr/>
          <p:nvPr/>
        </p:nvSpPr>
        <p:spPr>
          <a:xfrm>
            <a:off x="12567844" y="5516566"/>
            <a:ext cx="2596302" cy="626167"/>
          </a:xfrm>
          <a:custGeom>
            <a:avLst/>
            <a:gdLst/>
            <a:ahLst/>
            <a:cxnLst/>
            <a:rect l="l" t="t" r="r" b="b"/>
            <a:pathLst>
              <a:path w="2596302" h="626167">
                <a:moveTo>
                  <a:pt x="0" y="0"/>
                </a:moveTo>
                <a:lnTo>
                  <a:pt x="2596301" y="0"/>
                </a:lnTo>
                <a:lnTo>
                  <a:pt x="2596301" y="626167"/>
                </a:lnTo>
                <a:lnTo>
                  <a:pt x="0" y="6261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0800000" flipH="1" flipV="1">
            <a:off x="8607093" y="-4892476"/>
            <a:ext cx="8290560" cy="18288000"/>
          </a:xfrm>
          <a:custGeom>
            <a:avLst/>
            <a:gdLst/>
            <a:ahLst/>
            <a:cxnLst/>
            <a:rect l="l" t="t" r="r" b="b"/>
            <a:pathLst>
              <a:path w="8290560" h="18288000">
                <a:moveTo>
                  <a:pt x="8290560" y="18288000"/>
                </a:moveTo>
                <a:lnTo>
                  <a:pt x="0" y="18288000"/>
                </a:lnTo>
                <a:lnTo>
                  <a:pt x="0" y="0"/>
                </a:lnTo>
                <a:lnTo>
                  <a:pt x="8290560" y="0"/>
                </a:lnTo>
                <a:lnTo>
                  <a:pt x="8290560" y="1828800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653973" y="2387273"/>
            <a:ext cx="95939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Business Payment Solutions</a:t>
            </a:r>
          </a:p>
        </p:txBody>
      </p:sp>
      <p:sp>
        <p:nvSpPr>
          <p:cNvPr id="7" name="TextBox 7"/>
          <p:cNvSpPr txBox="1"/>
          <p:nvPr/>
        </p:nvSpPr>
        <p:spPr>
          <a:xfrm>
            <a:off x="1653973" y="3343542"/>
            <a:ext cx="9073123" cy="5060112"/>
          </a:xfrm>
          <a:prstGeom prst="rect">
            <a:avLst/>
          </a:prstGeom>
        </p:spPr>
        <p:txBody>
          <a:bodyPr lIns="0" tIns="0" rIns="0" bIns="0" rtlCol="0" anchor="t">
            <a:spAutoFit/>
          </a:bodyPr>
          <a:lstStyle/>
          <a:p>
            <a:pPr algn="l">
              <a:lnSpc>
                <a:spcPts val="2578"/>
              </a:lnSpc>
            </a:pPr>
            <a:r>
              <a:rPr lang="en-US" sz="2030" b="1">
                <a:solidFill>
                  <a:srgbClr val="5CA032"/>
                </a:solidFill>
                <a:latin typeface="Montserrat Bold"/>
                <a:ea typeface="Montserrat Bold"/>
                <a:cs typeface="Montserrat Bold"/>
                <a:sym typeface="Montserrat Bold"/>
              </a:rPr>
              <a:t>For Small Businesses to Large Enterprises</a:t>
            </a:r>
          </a:p>
          <a:p>
            <a:pPr algn="l">
              <a:lnSpc>
                <a:spcPts val="2197"/>
              </a:lnSpc>
            </a:pPr>
            <a:endParaRPr lang="en-US" sz="2030" b="1">
              <a:solidFill>
                <a:srgbClr val="5CA032"/>
              </a:solidFill>
              <a:latin typeface="Montserrat Bold"/>
              <a:ea typeface="Montserrat Bold"/>
              <a:cs typeface="Montserrat Bold"/>
              <a:sym typeface="Montserrat Bold"/>
            </a:endParaRPr>
          </a:p>
          <a:p>
            <a:pPr algn="l">
              <a:lnSpc>
                <a:spcPts val="2197"/>
              </a:lnSpc>
            </a:pPr>
            <a:r>
              <a:rPr lang="en-US" sz="1730">
                <a:solidFill>
                  <a:srgbClr val="1E64A7"/>
                </a:solidFill>
                <a:latin typeface="Montserrat"/>
                <a:ea typeface="Montserrat"/>
                <a:cs typeface="Montserrat"/>
                <a:sym typeface="Montserrat"/>
              </a:rPr>
              <a:t>Accept payments with ease through multiple channels and grow your business with PayWise's comprehensive business solutions.</a:t>
            </a:r>
          </a:p>
          <a:p>
            <a:pPr algn="l">
              <a:lnSpc>
                <a:spcPts val="2197"/>
              </a:lnSpc>
            </a:pPr>
            <a:endParaRPr lang="en-US" sz="1730">
              <a:solidFill>
                <a:srgbClr val="1E64A7"/>
              </a:solidFill>
              <a:latin typeface="Montserrat"/>
              <a:ea typeface="Montserrat"/>
              <a:cs typeface="Montserrat"/>
              <a:sym typeface="Montserrat"/>
            </a:endParaRPr>
          </a:p>
          <a:p>
            <a:pPr algn="l">
              <a:lnSpc>
                <a:spcPts val="2578"/>
              </a:lnSpc>
            </a:pPr>
            <a:r>
              <a:rPr lang="en-US" sz="2030" b="1">
                <a:solidFill>
                  <a:srgbClr val="5CA032"/>
                </a:solidFill>
                <a:latin typeface="Montserrat Bold"/>
                <a:ea typeface="Montserrat Bold"/>
                <a:cs typeface="Montserrat Bold"/>
                <a:sym typeface="Montserrat Bold"/>
              </a:rPr>
              <a:t>Features: </a:t>
            </a:r>
          </a:p>
          <a:p>
            <a:pPr algn="l">
              <a:lnSpc>
                <a:spcPts val="2197"/>
              </a:lnSpc>
            </a:pPr>
            <a:endParaRPr lang="en-US" sz="2030" b="1">
              <a:solidFill>
                <a:srgbClr val="5CA032"/>
              </a:solidFill>
              <a:latin typeface="Montserrat Bold"/>
              <a:ea typeface="Montserrat Bold"/>
              <a:cs typeface="Montserrat Bold"/>
              <a:sym typeface="Montserrat Bold"/>
            </a:endParaRP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QR Code payment acceptance - no hardware required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ePOS integration for seamless checkout experiences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Physical LINX machine support for card payments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Invoice generation and automated payment collection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Customer payment requests with automated reminders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Real-time sales tracking and analytics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Next business day payout to business bank accounts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Multi-location support for chain businesses </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Bulk payments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Split payments and payouts</a:t>
            </a:r>
          </a:p>
          <a:p>
            <a:pPr marL="373514" lvl="1" indent="-186757" algn="l">
              <a:lnSpc>
                <a:spcPts val="2197"/>
              </a:lnSpc>
              <a:buFont typeface="Arial"/>
              <a:buChar char="•"/>
            </a:pPr>
            <a:r>
              <a:rPr lang="en-US" sz="1730">
                <a:solidFill>
                  <a:srgbClr val="1E64A7"/>
                </a:solidFill>
                <a:latin typeface="Montserrat"/>
                <a:ea typeface="Montserrat"/>
                <a:cs typeface="Montserrat"/>
                <a:sym typeface="Montserrat"/>
              </a:rPr>
              <a:t>Comprehensive reporting and analytics dashboard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0498" y="1954529"/>
            <a:ext cx="8609025" cy="8991149"/>
          </a:xfrm>
          <a:custGeom>
            <a:avLst/>
            <a:gdLst/>
            <a:ahLst/>
            <a:cxnLst/>
            <a:rect l="l" t="t" r="r" b="b"/>
            <a:pathLst>
              <a:path w="8609025" h="8991149">
                <a:moveTo>
                  <a:pt x="0" y="0"/>
                </a:moveTo>
                <a:lnTo>
                  <a:pt x="8609025" y="0"/>
                </a:lnTo>
                <a:lnTo>
                  <a:pt x="8609025"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409810" y="4057965"/>
            <a:ext cx="3188409" cy="1576823"/>
            <a:chOff x="0" y="0"/>
            <a:chExt cx="804574" cy="397901"/>
          </a:xfrm>
        </p:grpSpPr>
        <p:sp>
          <p:nvSpPr>
            <p:cNvPr id="4" name="Freeform 4"/>
            <p:cNvSpPr/>
            <p:nvPr/>
          </p:nvSpPr>
          <p:spPr>
            <a:xfrm>
              <a:off x="0" y="0"/>
              <a:ext cx="804574" cy="397901"/>
            </a:xfrm>
            <a:custGeom>
              <a:avLst/>
              <a:gdLst/>
              <a:ahLst/>
              <a:cxnLst/>
              <a:rect l="l" t="t" r="r" b="b"/>
              <a:pathLst>
                <a:path w="804574" h="397901">
                  <a:moveTo>
                    <a:pt x="123835" y="0"/>
                  </a:moveTo>
                  <a:lnTo>
                    <a:pt x="680738" y="0"/>
                  </a:lnTo>
                  <a:cubicBezTo>
                    <a:pt x="713581" y="0"/>
                    <a:pt x="745079" y="13047"/>
                    <a:pt x="768303" y="36271"/>
                  </a:cubicBezTo>
                  <a:cubicBezTo>
                    <a:pt x="791527" y="59494"/>
                    <a:pt x="804574" y="90992"/>
                    <a:pt x="804574" y="123835"/>
                  </a:cubicBezTo>
                  <a:lnTo>
                    <a:pt x="804574" y="274065"/>
                  </a:lnTo>
                  <a:cubicBezTo>
                    <a:pt x="804574" y="306909"/>
                    <a:pt x="791527" y="338407"/>
                    <a:pt x="768303" y="361630"/>
                  </a:cubicBezTo>
                  <a:cubicBezTo>
                    <a:pt x="745079" y="384854"/>
                    <a:pt x="713581" y="397901"/>
                    <a:pt x="680738" y="397901"/>
                  </a:cubicBezTo>
                  <a:lnTo>
                    <a:pt x="123835" y="397901"/>
                  </a:lnTo>
                  <a:cubicBezTo>
                    <a:pt x="90992" y="397901"/>
                    <a:pt x="59494" y="384854"/>
                    <a:pt x="36271" y="361630"/>
                  </a:cubicBezTo>
                  <a:cubicBezTo>
                    <a:pt x="13047" y="338407"/>
                    <a:pt x="0" y="306909"/>
                    <a:pt x="0" y="274065"/>
                  </a:cubicBezTo>
                  <a:lnTo>
                    <a:pt x="0" y="123835"/>
                  </a:lnTo>
                  <a:cubicBezTo>
                    <a:pt x="0" y="90992"/>
                    <a:pt x="13047" y="59494"/>
                    <a:pt x="36271" y="36271"/>
                  </a:cubicBezTo>
                  <a:cubicBezTo>
                    <a:pt x="59494" y="13047"/>
                    <a:pt x="90992" y="0"/>
                    <a:pt x="123835" y="0"/>
                  </a:cubicBezTo>
                  <a:close/>
                </a:path>
              </a:pathLst>
            </a:custGeom>
            <a:solidFill>
              <a:srgbClr val="000000">
                <a:alpha val="0"/>
              </a:srgbClr>
            </a:solidFill>
            <a:ln w="38100" cap="rnd">
              <a:solidFill>
                <a:srgbClr val="1E64A7"/>
              </a:solidFill>
              <a:prstDash val="sysDot"/>
              <a:round/>
            </a:ln>
          </p:spPr>
        </p:sp>
        <p:sp>
          <p:nvSpPr>
            <p:cNvPr id="5" name="TextBox 5"/>
            <p:cNvSpPr txBox="1"/>
            <p:nvPr/>
          </p:nvSpPr>
          <p:spPr>
            <a:xfrm>
              <a:off x="0" y="0"/>
              <a:ext cx="804574" cy="397901"/>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Customer selects </a:t>
              </a:r>
              <a:r>
                <a:rPr lang="en-US" sz="1800" b="1">
                  <a:solidFill>
                    <a:srgbClr val="1E64A7"/>
                  </a:solidFill>
                  <a:latin typeface="Montserrat Bold"/>
                  <a:ea typeface="Montserrat Bold"/>
                  <a:cs typeface="Montserrat Bold"/>
                  <a:sym typeface="Montserrat Bold"/>
                </a:rPr>
                <a:t>PayWise</a:t>
              </a:r>
              <a:r>
                <a:rPr lang="en-US" sz="1800">
                  <a:solidFill>
                    <a:srgbClr val="1E64A7"/>
                  </a:solidFill>
                  <a:latin typeface="Montserrat"/>
                  <a:ea typeface="Montserrat"/>
                  <a:cs typeface="Montserrat"/>
                  <a:sym typeface="Montserrat"/>
                </a:rPr>
                <a:t> payment option at checkout</a:t>
              </a:r>
            </a:p>
          </p:txBody>
        </p:sp>
      </p:grpSp>
      <p:grpSp>
        <p:nvGrpSpPr>
          <p:cNvPr id="6" name="Group 6"/>
          <p:cNvGrpSpPr/>
          <p:nvPr/>
        </p:nvGrpSpPr>
        <p:grpSpPr>
          <a:xfrm>
            <a:off x="6390761" y="4057965"/>
            <a:ext cx="3054363" cy="1576823"/>
            <a:chOff x="0" y="0"/>
            <a:chExt cx="770748" cy="397901"/>
          </a:xfrm>
        </p:grpSpPr>
        <p:sp>
          <p:nvSpPr>
            <p:cNvPr id="7" name="Freeform 7"/>
            <p:cNvSpPr/>
            <p:nvPr/>
          </p:nvSpPr>
          <p:spPr>
            <a:xfrm>
              <a:off x="0" y="0"/>
              <a:ext cx="770748" cy="397901"/>
            </a:xfrm>
            <a:custGeom>
              <a:avLst/>
              <a:gdLst/>
              <a:ahLst/>
              <a:cxnLst/>
              <a:rect l="l" t="t" r="r" b="b"/>
              <a:pathLst>
                <a:path w="770748" h="397901">
                  <a:moveTo>
                    <a:pt x="129270" y="0"/>
                  </a:moveTo>
                  <a:lnTo>
                    <a:pt x="641478" y="0"/>
                  </a:lnTo>
                  <a:cubicBezTo>
                    <a:pt x="675762" y="0"/>
                    <a:pt x="708643" y="13619"/>
                    <a:pt x="732886" y="37862"/>
                  </a:cubicBezTo>
                  <a:cubicBezTo>
                    <a:pt x="757128" y="62105"/>
                    <a:pt x="770748" y="94986"/>
                    <a:pt x="770748" y="129270"/>
                  </a:cubicBezTo>
                  <a:lnTo>
                    <a:pt x="770748" y="268631"/>
                  </a:lnTo>
                  <a:cubicBezTo>
                    <a:pt x="770748" y="302915"/>
                    <a:pt x="757128" y="335796"/>
                    <a:pt x="732886" y="360038"/>
                  </a:cubicBezTo>
                  <a:cubicBezTo>
                    <a:pt x="708643" y="384281"/>
                    <a:pt x="675762" y="397901"/>
                    <a:pt x="641478" y="397901"/>
                  </a:cubicBezTo>
                  <a:lnTo>
                    <a:pt x="129270" y="397901"/>
                  </a:lnTo>
                  <a:cubicBezTo>
                    <a:pt x="94986" y="397901"/>
                    <a:pt x="62105" y="384281"/>
                    <a:pt x="37862" y="360038"/>
                  </a:cubicBezTo>
                  <a:cubicBezTo>
                    <a:pt x="13619" y="335796"/>
                    <a:pt x="0" y="302915"/>
                    <a:pt x="0" y="268631"/>
                  </a:cubicBezTo>
                  <a:lnTo>
                    <a:pt x="0" y="129270"/>
                  </a:lnTo>
                  <a:cubicBezTo>
                    <a:pt x="0" y="94986"/>
                    <a:pt x="13619" y="62105"/>
                    <a:pt x="37862" y="37862"/>
                  </a:cubicBezTo>
                  <a:cubicBezTo>
                    <a:pt x="62105" y="13619"/>
                    <a:pt x="94986" y="0"/>
                    <a:pt x="129270" y="0"/>
                  </a:cubicBezTo>
                  <a:close/>
                </a:path>
              </a:pathLst>
            </a:custGeom>
            <a:solidFill>
              <a:srgbClr val="000000">
                <a:alpha val="0"/>
              </a:srgbClr>
            </a:solidFill>
            <a:ln w="38100" cap="rnd">
              <a:solidFill>
                <a:srgbClr val="1E64A7"/>
              </a:solidFill>
              <a:prstDash val="sysDot"/>
              <a:round/>
            </a:ln>
          </p:spPr>
        </p:sp>
        <p:sp>
          <p:nvSpPr>
            <p:cNvPr id="8" name="TextBox 8"/>
            <p:cNvSpPr txBox="1"/>
            <p:nvPr/>
          </p:nvSpPr>
          <p:spPr>
            <a:xfrm>
              <a:off x="0" y="0"/>
              <a:ext cx="770748" cy="397901"/>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Business generates payment request </a:t>
              </a:r>
              <a:r>
                <a:rPr lang="en-US" sz="1800" b="1">
                  <a:solidFill>
                    <a:srgbClr val="1E64A7"/>
                  </a:solidFill>
                  <a:latin typeface="Montserrat Bold"/>
                  <a:ea typeface="Montserrat Bold"/>
                  <a:cs typeface="Montserrat Bold"/>
                  <a:sym typeface="Montserrat Bold"/>
                </a:rPr>
                <a:t>via app, QR, or ePOS</a:t>
              </a:r>
            </a:p>
          </p:txBody>
        </p:sp>
      </p:grpSp>
      <p:grpSp>
        <p:nvGrpSpPr>
          <p:cNvPr id="9" name="Group 9"/>
          <p:cNvGrpSpPr/>
          <p:nvPr/>
        </p:nvGrpSpPr>
        <p:grpSpPr>
          <a:xfrm>
            <a:off x="13715323" y="4069913"/>
            <a:ext cx="2646771" cy="1464060"/>
            <a:chOff x="0" y="0"/>
            <a:chExt cx="667895" cy="369446"/>
          </a:xfrm>
        </p:grpSpPr>
        <p:sp>
          <p:nvSpPr>
            <p:cNvPr id="10" name="Freeform 10"/>
            <p:cNvSpPr/>
            <p:nvPr/>
          </p:nvSpPr>
          <p:spPr>
            <a:xfrm>
              <a:off x="0" y="0"/>
              <a:ext cx="667895" cy="369446"/>
            </a:xfrm>
            <a:custGeom>
              <a:avLst/>
              <a:gdLst/>
              <a:ahLst/>
              <a:cxnLst/>
              <a:rect l="l" t="t" r="r" b="b"/>
              <a:pathLst>
                <a:path w="667895" h="369446">
                  <a:moveTo>
                    <a:pt x="149177" y="0"/>
                  </a:moveTo>
                  <a:lnTo>
                    <a:pt x="518718" y="0"/>
                  </a:lnTo>
                  <a:cubicBezTo>
                    <a:pt x="601106" y="0"/>
                    <a:pt x="667895" y="66789"/>
                    <a:pt x="667895" y="149177"/>
                  </a:cubicBezTo>
                  <a:lnTo>
                    <a:pt x="667895" y="220269"/>
                  </a:lnTo>
                  <a:cubicBezTo>
                    <a:pt x="667895" y="302657"/>
                    <a:pt x="601106" y="369446"/>
                    <a:pt x="518718" y="369446"/>
                  </a:cubicBezTo>
                  <a:lnTo>
                    <a:pt x="149177" y="369446"/>
                  </a:lnTo>
                  <a:cubicBezTo>
                    <a:pt x="66789" y="369446"/>
                    <a:pt x="0" y="302657"/>
                    <a:pt x="0" y="220269"/>
                  </a:cubicBezTo>
                  <a:lnTo>
                    <a:pt x="0" y="149177"/>
                  </a:lnTo>
                  <a:cubicBezTo>
                    <a:pt x="0" y="66789"/>
                    <a:pt x="66789" y="0"/>
                    <a:pt x="149177" y="0"/>
                  </a:cubicBezTo>
                  <a:close/>
                </a:path>
              </a:pathLst>
            </a:custGeom>
            <a:solidFill>
              <a:srgbClr val="000000">
                <a:alpha val="0"/>
              </a:srgbClr>
            </a:solidFill>
            <a:ln w="38100" cap="rnd">
              <a:solidFill>
                <a:srgbClr val="1E64A7"/>
              </a:solidFill>
              <a:prstDash val="sysDot"/>
              <a:round/>
            </a:ln>
          </p:spPr>
        </p:sp>
        <p:sp>
          <p:nvSpPr>
            <p:cNvPr id="11" name="TextBox 11"/>
            <p:cNvSpPr txBox="1"/>
            <p:nvPr/>
          </p:nvSpPr>
          <p:spPr>
            <a:xfrm>
              <a:off x="0" y="0"/>
              <a:ext cx="667895" cy="369446"/>
            </a:xfrm>
            <a:prstGeom prst="rect">
              <a:avLst/>
            </a:prstGeom>
          </p:spPr>
          <p:txBody>
            <a:bodyPr lIns="50800" tIns="50800" rIns="50800" bIns="50800" rtlCol="0" anchor="ctr"/>
            <a:lstStyle/>
            <a:p>
              <a:pPr algn="ctr">
                <a:lnSpc>
                  <a:spcPts val="2160"/>
                </a:lnSpc>
              </a:pPr>
              <a:r>
                <a:rPr lang="en-US" sz="1800" b="1">
                  <a:solidFill>
                    <a:srgbClr val="1E64A7"/>
                  </a:solidFill>
                  <a:latin typeface="Montserrat Bold"/>
                  <a:ea typeface="Montserrat Bold"/>
                  <a:cs typeface="Montserrat Bold"/>
                  <a:sym typeface="Montserrat Bold"/>
                </a:rPr>
                <a:t>Real-time</a:t>
              </a:r>
            </a:p>
            <a:p>
              <a:pPr algn="ctr">
                <a:lnSpc>
                  <a:spcPts val="2160"/>
                </a:lnSpc>
              </a:pPr>
              <a:r>
                <a:rPr lang="en-US" sz="1800" b="1">
                  <a:solidFill>
                    <a:srgbClr val="1E64A7"/>
                  </a:solidFill>
                  <a:latin typeface="Montserrat Bold"/>
                  <a:ea typeface="Montserrat Bold"/>
                  <a:cs typeface="Montserrat Bold"/>
                  <a:sym typeface="Montserrat Bold"/>
                </a:rPr>
                <a:t>payment</a:t>
              </a:r>
              <a:r>
                <a:rPr lang="en-US" sz="1800">
                  <a:solidFill>
                    <a:srgbClr val="1E64A7"/>
                  </a:solidFill>
                  <a:latin typeface="Montserrat"/>
                  <a:ea typeface="Montserrat"/>
                  <a:cs typeface="Montserrat"/>
                  <a:sym typeface="Montserrat"/>
                </a:rPr>
                <a:t> confirmation to business</a:t>
              </a:r>
            </a:p>
          </p:txBody>
        </p:sp>
      </p:grpSp>
      <p:grpSp>
        <p:nvGrpSpPr>
          <p:cNvPr id="12" name="Group 12"/>
          <p:cNvGrpSpPr/>
          <p:nvPr/>
        </p:nvGrpSpPr>
        <p:grpSpPr>
          <a:xfrm>
            <a:off x="12151891" y="6618674"/>
            <a:ext cx="3919718" cy="1464060"/>
            <a:chOff x="0" y="0"/>
            <a:chExt cx="989115" cy="369446"/>
          </a:xfrm>
        </p:grpSpPr>
        <p:sp>
          <p:nvSpPr>
            <p:cNvPr id="13" name="Freeform 13"/>
            <p:cNvSpPr/>
            <p:nvPr/>
          </p:nvSpPr>
          <p:spPr>
            <a:xfrm>
              <a:off x="0" y="0"/>
              <a:ext cx="989115" cy="369446"/>
            </a:xfrm>
            <a:custGeom>
              <a:avLst/>
              <a:gdLst/>
              <a:ahLst/>
              <a:cxnLst/>
              <a:rect l="l" t="t" r="r" b="b"/>
              <a:pathLst>
                <a:path w="989115" h="369446">
                  <a:moveTo>
                    <a:pt x="100731" y="0"/>
                  </a:moveTo>
                  <a:lnTo>
                    <a:pt x="888383" y="0"/>
                  </a:lnTo>
                  <a:cubicBezTo>
                    <a:pt x="915099" y="0"/>
                    <a:pt x="940720" y="10613"/>
                    <a:pt x="959611" y="29503"/>
                  </a:cubicBezTo>
                  <a:cubicBezTo>
                    <a:pt x="978502" y="48394"/>
                    <a:pt x="989115" y="74016"/>
                    <a:pt x="989115" y="100731"/>
                  </a:cubicBezTo>
                  <a:lnTo>
                    <a:pt x="989115" y="268715"/>
                  </a:lnTo>
                  <a:cubicBezTo>
                    <a:pt x="989115" y="295430"/>
                    <a:pt x="978502" y="321052"/>
                    <a:pt x="959611" y="339942"/>
                  </a:cubicBezTo>
                  <a:cubicBezTo>
                    <a:pt x="940720" y="358833"/>
                    <a:pt x="915099" y="369446"/>
                    <a:pt x="888383" y="369446"/>
                  </a:cubicBezTo>
                  <a:lnTo>
                    <a:pt x="100731" y="369446"/>
                  </a:lnTo>
                  <a:cubicBezTo>
                    <a:pt x="74016" y="369446"/>
                    <a:pt x="48394" y="358833"/>
                    <a:pt x="29503" y="339942"/>
                  </a:cubicBezTo>
                  <a:cubicBezTo>
                    <a:pt x="10613" y="321052"/>
                    <a:pt x="0" y="295430"/>
                    <a:pt x="0" y="268715"/>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14" name="TextBox 14"/>
            <p:cNvSpPr txBox="1"/>
            <p:nvPr/>
          </p:nvSpPr>
          <p:spPr>
            <a:xfrm>
              <a:off x="0" y="0"/>
              <a:ext cx="989115" cy="369446"/>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Funds available </a:t>
              </a:r>
            </a:p>
            <a:p>
              <a:pPr algn="ctr">
                <a:lnSpc>
                  <a:spcPts val="2160"/>
                </a:lnSpc>
              </a:pPr>
              <a:r>
                <a:rPr lang="en-US" sz="1800">
                  <a:solidFill>
                    <a:srgbClr val="1E64A7"/>
                  </a:solidFill>
                  <a:latin typeface="Montserrat"/>
                  <a:ea typeface="Montserrat"/>
                  <a:cs typeface="Montserrat"/>
                  <a:sym typeface="Montserrat"/>
                </a:rPr>
                <a:t>immediately in </a:t>
              </a:r>
              <a:r>
                <a:rPr lang="en-US" sz="1800" b="1">
                  <a:solidFill>
                    <a:srgbClr val="1E64A7"/>
                  </a:solidFill>
                  <a:latin typeface="Montserrat Bold"/>
                  <a:ea typeface="Montserrat Bold"/>
                  <a:cs typeface="Montserrat Bold"/>
                  <a:sym typeface="Montserrat Bold"/>
                </a:rPr>
                <a:t>business account</a:t>
              </a:r>
            </a:p>
          </p:txBody>
        </p:sp>
      </p:grpSp>
      <p:grpSp>
        <p:nvGrpSpPr>
          <p:cNvPr id="15" name="Group 15"/>
          <p:cNvGrpSpPr/>
          <p:nvPr/>
        </p:nvGrpSpPr>
        <p:grpSpPr>
          <a:xfrm>
            <a:off x="7428483" y="6618674"/>
            <a:ext cx="3919718" cy="1464060"/>
            <a:chOff x="0" y="0"/>
            <a:chExt cx="989115" cy="369446"/>
          </a:xfrm>
        </p:grpSpPr>
        <p:sp>
          <p:nvSpPr>
            <p:cNvPr id="16" name="Freeform 16"/>
            <p:cNvSpPr/>
            <p:nvPr/>
          </p:nvSpPr>
          <p:spPr>
            <a:xfrm>
              <a:off x="0" y="0"/>
              <a:ext cx="989115" cy="369446"/>
            </a:xfrm>
            <a:custGeom>
              <a:avLst/>
              <a:gdLst/>
              <a:ahLst/>
              <a:cxnLst/>
              <a:rect l="l" t="t" r="r" b="b"/>
              <a:pathLst>
                <a:path w="989115" h="369446">
                  <a:moveTo>
                    <a:pt x="100731" y="0"/>
                  </a:moveTo>
                  <a:lnTo>
                    <a:pt x="888383" y="0"/>
                  </a:lnTo>
                  <a:cubicBezTo>
                    <a:pt x="915099" y="0"/>
                    <a:pt x="940720" y="10613"/>
                    <a:pt x="959611" y="29503"/>
                  </a:cubicBezTo>
                  <a:cubicBezTo>
                    <a:pt x="978502" y="48394"/>
                    <a:pt x="989115" y="74016"/>
                    <a:pt x="989115" y="100731"/>
                  </a:cubicBezTo>
                  <a:lnTo>
                    <a:pt x="989115" y="268715"/>
                  </a:lnTo>
                  <a:cubicBezTo>
                    <a:pt x="989115" y="295430"/>
                    <a:pt x="978502" y="321052"/>
                    <a:pt x="959611" y="339942"/>
                  </a:cubicBezTo>
                  <a:cubicBezTo>
                    <a:pt x="940720" y="358833"/>
                    <a:pt x="915099" y="369446"/>
                    <a:pt x="888383" y="369446"/>
                  </a:cubicBezTo>
                  <a:lnTo>
                    <a:pt x="100731" y="369446"/>
                  </a:lnTo>
                  <a:cubicBezTo>
                    <a:pt x="74016" y="369446"/>
                    <a:pt x="48394" y="358833"/>
                    <a:pt x="29503" y="339942"/>
                  </a:cubicBezTo>
                  <a:cubicBezTo>
                    <a:pt x="10613" y="321052"/>
                    <a:pt x="0" y="295430"/>
                    <a:pt x="0" y="268715"/>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17" name="TextBox 17"/>
            <p:cNvSpPr txBox="1"/>
            <p:nvPr/>
          </p:nvSpPr>
          <p:spPr>
            <a:xfrm>
              <a:off x="0" y="0"/>
              <a:ext cx="989115" cy="369446"/>
            </a:xfrm>
            <a:prstGeom prst="rect">
              <a:avLst/>
            </a:prstGeom>
          </p:spPr>
          <p:txBody>
            <a:bodyPr lIns="50800" tIns="50800" rIns="50800" bIns="50800" rtlCol="0" anchor="ctr"/>
            <a:lstStyle/>
            <a:p>
              <a:pPr algn="ctr">
                <a:lnSpc>
                  <a:spcPts val="2160"/>
                </a:lnSpc>
              </a:pPr>
              <a:r>
                <a:rPr lang="en-US" sz="1800" b="1">
                  <a:solidFill>
                    <a:srgbClr val="1E64A7"/>
                  </a:solidFill>
                  <a:latin typeface="Montserrat Bold"/>
                  <a:ea typeface="Montserrat Bold"/>
                  <a:cs typeface="Montserrat Bold"/>
                  <a:sym typeface="Montserrat Bold"/>
                </a:rPr>
                <a:t>Automated reconciliation</a:t>
              </a:r>
            </a:p>
            <a:p>
              <a:pPr algn="ctr">
                <a:lnSpc>
                  <a:spcPts val="2160"/>
                </a:lnSpc>
              </a:pPr>
              <a:r>
                <a:rPr lang="en-US" sz="1800">
                  <a:solidFill>
                    <a:srgbClr val="1E64A7"/>
                  </a:solidFill>
                  <a:latin typeface="Montserrat"/>
                  <a:ea typeface="Montserrat"/>
                  <a:cs typeface="Montserrat"/>
                  <a:sym typeface="Montserrat"/>
                </a:rPr>
                <a:t>and detailed reporting</a:t>
              </a:r>
            </a:p>
          </p:txBody>
        </p:sp>
      </p:grpSp>
      <p:grpSp>
        <p:nvGrpSpPr>
          <p:cNvPr id="18" name="Group 18"/>
          <p:cNvGrpSpPr/>
          <p:nvPr/>
        </p:nvGrpSpPr>
        <p:grpSpPr>
          <a:xfrm>
            <a:off x="2626181" y="6618674"/>
            <a:ext cx="3919718" cy="1464060"/>
            <a:chOff x="0" y="0"/>
            <a:chExt cx="989115" cy="369446"/>
          </a:xfrm>
        </p:grpSpPr>
        <p:sp>
          <p:nvSpPr>
            <p:cNvPr id="19" name="Freeform 19"/>
            <p:cNvSpPr/>
            <p:nvPr/>
          </p:nvSpPr>
          <p:spPr>
            <a:xfrm>
              <a:off x="0" y="0"/>
              <a:ext cx="989115" cy="369446"/>
            </a:xfrm>
            <a:custGeom>
              <a:avLst/>
              <a:gdLst/>
              <a:ahLst/>
              <a:cxnLst/>
              <a:rect l="l" t="t" r="r" b="b"/>
              <a:pathLst>
                <a:path w="989115" h="369446">
                  <a:moveTo>
                    <a:pt x="100731" y="0"/>
                  </a:moveTo>
                  <a:lnTo>
                    <a:pt x="888383" y="0"/>
                  </a:lnTo>
                  <a:cubicBezTo>
                    <a:pt x="915099" y="0"/>
                    <a:pt x="940720" y="10613"/>
                    <a:pt x="959611" y="29503"/>
                  </a:cubicBezTo>
                  <a:cubicBezTo>
                    <a:pt x="978502" y="48394"/>
                    <a:pt x="989115" y="74016"/>
                    <a:pt x="989115" y="100731"/>
                  </a:cubicBezTo>
                  <a:lnTo>
                    <a:pt x="989115" y="268715"/>
                  </a:lnTo>
                  <a:cubicBezTo>
                    <a:pt x="989115" y="295430"/>
                    <a:pt x="978502" y="321052"/>
                    <a:pt x="959611" y="339942"/>
                  </a:cubicBezTo>
                  <a:cubicBezTo>
                    <a:pt x="940720" y="358833"/>
                    <a:pt x="915099" y="369446"/>
                    <a:pt x="888383" y="369446"/>
                  </a:cubicBezTo>
                  <a:lnTo>
                    <a:pt x="100731" y="369446"/>
                  </a:lnTo>
                  <a:cubicBezTo>
                    <a:pt x="74016" y="369446"/>
                    <a:pt x="48394" y="358833"/>
                    <a:pt x="29503" y="339942"/>
                  </a:cubicBezTo>
                  <a:cubicBezTo>
                    <a:pt x="10613" y="321052"/>
                    <a:pt x="0" y="295430"/>
                    <a:pt x="0" y="268715"/>
                  </a:cubicBezTo>
                  <a:lnTo>
                    <a:pt x="0" y="100731"/>
                  </a:lnTo>
                  <a:cubicBezTo>
                    <a:pt x="0" y="74016"/>
                    <a:pt x="10613" y="48394"/>
                    <a:pt x="29503" y="29503"/>
                  </a:cubicBezTo>
                  <a:cubicBezTo>
                    <a:pt x="48394" y="10613"/>
                    <a:pt x="74016" y="0"/>
                    <a:pt x="100731" y="0"/>
                  </a:cubicBezTo>
                  <a:close/>
                </a:path>
              </a:pathLst>
            </a:custGeom>
            <a:solidFill>
              <a:srgbClr val="000000">
                <a:alpha val="0"/>
              </a:srgbClr>
            </a:solidFill>
            <a:ln w="38100" cap="rnd">
              <a:solidFill>
                <a:srgbClr val="1E64A7"/>
              </a:solidFill>
              <a:prstDash val="sysDot"/>
              <a:round/>
            </a:ln>
          </p:spPr>
        </p:sp>
        <p:sp>
          <p:nvSpPr>
            <p:cNvPr id="20" name="TextBox 20"/>
            <p:cNvSpPr txBox="1"/>
            <p:nvPr/>
          </p:nvSpPr>
          <p:spPr>
            <a:xfrm>
              <a:off x="0" y="0"/>
              <a:ext cx="989115" cy="369446"/>
            </a:xfrm>
            <a:prstGeom prst="rect">
              <a:avLst/>
            </a:prstGeom>
          </p:spPr>
          <p:txBody>
            <a:bodyPr lIns="50800" tIns="50800" rIns="50800" bIns="50800" rtlCol="0" anchor="ctr"/>
            <a:lstStyle/>
            <a:p>
              <a:pPr algn="ctr">
                <a:lnSpc>
                  <a:spcPts val="2160"/>
                </a:lnSpc>
              </a:pPr>
              <a:r>
                <a:rPr lang="en-US" sz="1800" b="1">
                  <a:solidFill>
                    <a:srgbClr val="1E64A7"/>
                  </a:solidFill>
                  <a:latin typeface="Montserrat Bold"/>
                  <a:ea typeface="Montserrat Bold"/>
                  <a:cs typeface="Montserrat Bold"/>
                  <a:sym typeface="Montserrat Bold"/>
                </a:rPr>
                <a:t>Business accesses </a:t>
              </a:r>
              <a:r>
                <a:rPr lang="en-US" sz="1800">
                  <a:solidFill>
                    <a:srgbClr val="1E64A7"/>
                  </a:solidFill>
                  <a:latin typeface="Montserrat"/>
                  <a:ea typeface="Montserrat"/>
                  <a:cs typeface="Montserrat"/>
                  <a:sym typeface="Montserrat"/>
                </a:rPr>
                <a:t>comprehensive </a:t>
              </a:r>
            </a:p>
            <a:p>
              <a:pPr algn="ctr">
                <a:lnSpc>
                  <a:spcPts val="2160"/>
                </a:lnSpc>
              </a:pPr>
              <a:r>
                <a:rPr lang="en-US" sz="1800">
                  <a:solidFill>
                    <a:srgbClr val="1E64A7"/>
                  </a:solidFill>
                  <a:latin typeface="Montserrat"/>
                  <a:ea typeface="Montserrat"/>
                  <a:cs typeface="Montserrat"/>
                  <a:sym typeface="Montserrat"/>
                </a:rPr>
                <a:t>transaction data</a:t>
              </a:r>
            </a:p>
          </p:txBody>
        </p:sp>
      </p:grpSp>
      <p:grpSp>
        <p:nvGrpSpPr>
          <p:cNvPr id="21" name="Group 21"/>
          <p:cNvGrpSpPr/>
          <p:nvPr/>
        </p:nvGrpSpPr>
        <p:grpSpPr>
          <a:xfrm>
            <a:off x="10237173" y="4070566"/>
            <a:ext cx="2899835" cy="1464060"/>
            <a:chOff x="0" y="0"/>
            <a:chExt cx="731754" cy="369446"/>
          </a:xfrm>
        </p:grpSpPr>
        <p:sp>
          <p:nvSpPr>
            <p:cNvPr id="22" name="Freeform 22"/>
            <p:cNvSpPr/>
            <p:nvPr/>
          </p:nvSpPr>
          <p:spPr>
            <a:xfrm>
              <a:off x="0" y="0"/>
              <a:ext cx="731754" cy="369446"/>
            </a:xfrm>
            <a:custGeom>
              <a:avLst/>
              <a:gdLst/>
              <a:ahLst/>
              <a:cxnLst/>
              <a:rect l="l" t="t" r="r" b="b"/>
              <a:pathLst>
                <a:path w="731754" h="369446">
                  <a:moveTo>
                    <a:pt x="136159" y="0"/>
                  </a:moveTo>
                  <a:lnTo>
                    <a:pt x="595595" y="0"/>
                  </a:lnTo>
                  <a:cubicBezTo>
                    <a:pt x="670794" y="0"/>
                    <a:pt x="731754" y="60960"/>
                    <a:pt x="731754" y="136159"/>
                  </a:cubicBezTo>
                  <a:lnTo>
                    <a:pt x="731754" y="233287"/>
                  </a:lnTo>
                  <a:cubicBezTo>
                    <a:pt x="731754" y="269399"/>
                    <a:pt x="717409" y="304031"/>
                    <a:pt x="691874" y="329566"/>
                  </a:cubicBezTo>
                  <a:cubicBezTo>
                    <a:pt x="666339" y="355101"/>
                    <a:pt x="631707" y="369446"/>
                    <a:pt x="595595" y="369446"/>
                  </a:cubicBezTo>
                  <a:lnTo>
                    <a:pt x="136159" y="369446"/>
                  </a:lnTo>
                  <a:cubicBezTo>
                    <a:pt x="60960" y="369446"/>
                    <a:pt x="0" y="308486"/>
                    <a:pt x="0" y="233287"/>
                  </a:cubicBezTo>
                  <a:lnTo>
                    <a:pt x="0" y="136159"/>
                  </a:lnTo>
                  <a:cubicBezTo>
                    <a:pt x="0" y="60960"/>
                    <a:pt x="60960" y="0"/>
                    <a:pt x="136159" y="0"/>
                  </a:cubicBezTo>
                  <a:close/>
                </a:path>
              </a:pathLst>
            </a:custGeom>
            <a:solidFill>
              <a:srgbClr val="000000">
                <a:alpha val="0"/>
              </a:srgbClr>
            </a:solidFill>
            <a:ln w="38100" cap="rnd">
              <a:solidFill>
                <a:srgbClr val="1E64A7"/>
              </a:solidFill>
              <a:prstDash val="sysDot"/>
              <a:round/>
            </a:ln>
          </p:spPr>
        </p:sp>
        <p:sp>
          <p:nvSpPr>
            <p:cNvPr id="23" name="TextBox 23"/>
            <p:cNvSpPr txBox="1"/>
            <p:nvPr/>
          </p:nvSpPr>
          <p:spPr>
            <a:xfrm>
              <a:off x="0" y="0"/>
              <a:ext cx="731754" cy="369446"/>
            </a:xfrm>
            <a:prstGeom prst="rect">
              <a:avLst/>
            </a:prstGeom>
          </p:spPr>
          <p:txBody>
            <a:bodyPr lIns="50800" tIns="50800" rIns="50800" bIns="50800" rtlCol="0" anchor="ctr"/>
            <a:lstStyle/>
            <a:p>
              <a:pPr algn="ctr">
                <a:lnSpc>
                  <a:spcPts val="2160"/>
                </a:lnSpc>
              </a:pPr>
              <a:r>
                <a:rPr lang="en-US" sz="1800">
                  <a:solidFill>
                    <a:srgbClr val="1E64A7"/>
                  </a:solidFill>
                  <a:latin typeface="Montserrat"/>
                  <a:ea typeface="Montserrat"/>
                  <a:cs typeface="Montserrat"/>
                  <a:sym typeface="Montserrat"/>
                </a:rPr>
                <a:t>Customer</a:t>
              </a:r>
            </a:p>
            <a:p>
              <a:pPr algn="ctr">
                <a:lnSpc>
                  <a:spcPts val="2160"/>
                </a:lnSpc>
              </a:pPr>
              <a:r>
                <a:rPr lang="en-US" sz="1800">
                  <a:solidFill>
                    <a:srgbClr val="1E64A7"/>
                  </a:solidFill>
                  <a:latin typeface="Montserrat"/>
                  <a:ea typeface="Montserrat"/>
                  <a:cs typeface="Montserrat"/>
                  <a:sym typeface="Montserrat"/>
                </a:rPr>
                <a:t>completes payment </a:t>
              </a:r>
              <a:r>
                <a:rPr lang="en-US" sz="1800" b="1">
                  <a:solidFill>
                    <a:srgbClr val="1E64A7"/>
                  </a:solidFill>
                  <a:latin typeface="Montserrat Bold"/>
                  <a:ea typeface="Montserrat Bold"/>
                  <a:cs typeface="Montserrat Bold"/>
                  <a:sym typeface="Montserrat Bold"/>
                </a:rPr>
                <a:t>using preferred method</a:t>
              </a:r>
            </a:p>
          </p:txBody>
        </p:sp>
      </p:grpSp>
      <p:sp>
        <p:nvSpPr>
          <p:cNvPr id="24" name="TextBox 24"/>
          <p:cNvSpPr txBox="1"/>
          <p:nvPr/>
        </p:nvSpPr>
        <p:spPr>
          <a:xfrm>
            <a:off x="1877590" y="2049779"/>
            <a:ext cx="5481674" cy="547770"/>
          </a:xfrm>
          <a:prstGeom prst="rect">
            <a:avLst/>
          </a:prstGeom>
        </p:spPr>
        <p:txBody>
          <a:bodyPr lIns="0" tIns="0" rIns="0" bIns="0" rtlCol="0" anchor="t">
            <a:spAutoFit/>
          </a:bodyPr>
          <a:lstStyle/>
          <a:p>
            <a:pPr algn="l">
              <a:lnSpc>
                <a:spcPts val="4052"/>
              </a:lnSpc>
            </a:pPr>
            <a:r>
              <a:rPr lang="en-US" sz="4221" b="1">
                <a:solidFill>
                  <a:srgbClr val="1E64A7"/>
                </a:solidFill>
                <a:latin typeface="Montserrat Bold"/>
                <a:ea typeface="Montserrat Bold"/>
                <a:cs typeface="Montserrat Bold"/>
                <a:sym typeface="Montserrat Bold"/>
              </a:rPr>
              <a:t>Fund Flow Process: </a:t>
            </a:r>
          </a:p>
        </p:txBody>
      </p:sp>
      <p:grpSp>
        <p:nvGrpSpPr>
          <p:cNvPr id="25" name="Group 25"/>
          <p:cNvGrpSpPr/>
          <p:nvPr/>
        </p:nvGrpSpPr>
        <p:grpSpPr>
          <a:xfrm>
            <a:off x="1951917" y="3598622"/>
            <a:ext cx="917349" cy="91734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28" name="Group 28"/>
          <p:cNvGrpSpPr/>
          <p:nvPr/>
        </p:nvGrpSpPr>
        <p:grpSpPr>
          <a:xfrm>
            <a:off x="7066521" y="6159999"/>
            <a:ext cx="917349" cy="91734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31" name="Group 31"/>
          <p:cNvGrpSpPr/>
          <p:nvPr/>
        </p:nvGrpSpPr>
        <p:grpSpPr>
          <a:xfrm>
            <a:off x="2264220" y="6159999"/>
            <a:ext cx="917349" cy="91734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3" name="TextBox 33"/>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34" name="Group 34"/>
          <p:cNvGrpSpPr/>
          <p:nvPr/>
        </p:nvGrpSpPr>
        <p:grpSpPr>
          <a:xfrm>
            <a:off x="5932087" y="3597286"/>
            <a:ext cx="917349" cy="91734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37" name="Group 37"/>
          <p:cNvGrpSpPr/>
          <p:nvPr/>
        </p:nvGrpSpPr>
        <p:grpSpPr>
          <a:xfrm>
            <a:off x="11789148" y="6158663"/>
            <a:ext cx="917349" cy="91734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40" name="Group 40"/>
          <p:cNvGrpSpPr/>
          <p:nvPr/>
        </p:nvGrpSpPr>
        <p:grpSpPr>
          <a:xfrm>
            <a:off x="9778499" y="3689628"/>
            <a:ext cx="917349" cy="917349"/>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CA6C"/>
            </a:solidFill>
          </p:spPr>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grpSp>
        <p:nvGrpSpPr>
          <p:cNvPr id="43" name="Group 43"/>
          <p:cNvGrpSpPr/>
          <p:nvPr/>
        </p:nvGrpSpPr>
        <p:grpSpPr>
          <a:xfrm>
            <a:off x="13470383" y="3697817"/>
            <a:ext cx="905404" cy="917349"/>
            <a:chOff x="0" y="0"/>
            <a:chExt cx="802217" cy="812800"/>
          </a:xfrm>
        </p:grpSpPr>
        <p:sp>
          <p:nvSpPr>
            <p:cNvPr id="44" name="Freeform 44"/>
            <p:cNvSpPr/>
            <p:nvPr/>
          </p:nvSpPr>
          <p:spPr>
            <a:xfrm>
              <a:off x="0" y="0"/>
              <a:ext cx="802217" cy="812800"/>
            </a:xfrm>
            <a:custGeom>
              <a:avLst/>
              <a:gdLst/>
              <a:ahLst/>
              <a:cxnLst/>
              <a:rect l="l" t="t" r="r" b="b"/>
              <a:pathLst>
                <a:path w="802217" h="812800">
                  <a:moveTo>
                    <a:pt x="401108" y="0"/>
                  </a:moveTo>
                  <a:cubicBezTo>
                    <a:pt x="179582" y="0"/>
                    <a:pt x="0" y="181951"/>
                    <a:pt x="0" y="406400"/>
                  </a:cubicBezTo>
                  <a:cubicBezTo>
                    <a:pt x="0" y="630849"/>
                    <a:pt x="179582" y="812800"/>
                    <a:pt x="401108" y="812800"/>
                  </a:cubicBezTo>
                  <a:cubicBezTo>
                    <a:pt x="622634" y="812800"/>
                    <a:pt x="802217" y="630849"/>
                    <a:pt x="802217" y="406400"/>
                  </a:cubicBezTo>
                  <a:cubicBezTo>
                    <a:pt x="802217" y="181951"/>
                    <a:pt x="622634" y="0"/>
                    <a:pt x="401108" y="0"/>
                  </a:cubicBezTo>
                  <a:close/>
                </a:path>
              </a:pathLst>
            </a:custGeom>
            <a:solidFill>
              <a:srgbClr val="90CA6C"/>
            </a:solidFill>
          </p:spPr>
        </p:sp>
        <p:sp>
          <p:nvSpPr>
            <p:cNvPr id="45" name="TextBox 45"/>
            <p:cNvSpPr txBox="1"/>
            <p:nvPr/>
          </p:nvSpPr>
          <p:spPr>
            <a:xfrm>
              <a:off x="75208" y="19050"/>
              <a:ext cx="651801" cy="717550"/>
            </a:xfrm>
            <a:prstGeom prst="rect">
              <a:avLst/>
            </a:prstGeom>
          </p:spPr>
          <p:txBody>
            <a:bodyPr lIns="50800" tIns="50800" rIns="50800" bIns="50800" rtlCol="0" anchor="ctr"/>
            <a:lstStyle/>
            <a:p>
              <a:pPr algn="ctr">
                <a:lnSpc>
                  <a:spcPts val="3639"/>
                </a:lnSpc>
              </a:pPr>
              <a:endParaRPr/>
            </a:p>
          </p:txBody>
        </p:sp>
      </p:grpSp>
      <p:sp>
        <p:nvSpPr>
          <p:cNvPr id="46" name="TextBox 46"/>
          <p:cNvSpPr txBox="1"/>
          <p:nvPr/>
        </p:nvSpPr>
        <p:spPr>
          <a:xfrm>
            <a:off x="2264220" y="3537228"/>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1</a:t>
            </a:r>
          </a:p>
        </p:txBody>
      </p:sp>
      <p:sp>
        <p:nvSpPr>
          <p:cNvPr id="47" name="TextBox 47"/>
          <p:cNvSpPr txBox="1"/>
          <p:nvPr/>
        </p:nvSpPr>
        <p:spPr>
          <a:xfrm>
            <a:off x="7251507" y="6098606"/>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6</a:t>
            </a:r>
          </a:p>
        </p:txBody>
      </p:sp>
      <p:sp>
        <p:nvSpPr>
          <p:cNvPr id="48" name="TextBox 48"/>
          <p:cNvSpPr txBox="1"/>
          <p:nvPr/>
        </p:nvSpPr>
        <p:spPr>
          <a:xfrm>
            <a:off x="2509822" y="6098606"/>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7</a:t>
            </a:r>
          </a:p>
        </p:txBody>
      </p:sp>
      <p:sp>
        <p:nvSpPr>
          <p:cNvPr id="49" name="TextBox 49"/>
          <p:cNvSpPr txBox="1"/>
          <p:nvPr/>
        </p:nvSpPr>
        <p:spPr>
          <a:xfrm>
            <a:off x="6195903" y="3535892"/>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2</a:t>
            </a:r>
          </a:p>
        </p:txBody>
      </p:sp>
      <p:sp>
        <p:nvSpPr>
          <p:cNvPr id="50" name="TextBox 50"/>
          <p:cNvSpPr txBox="1"/>
          <p:nvPr/>
        </p:nvSpPr>
        <p:spPr>
          <a:xfrm>
            <a:off x="12013199" y="6097269"/>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5</a:t>
            </a:r>
          </a:p>
        </p:txBody>
      </p:sp>
      <p:sp>
        <p:nvSpPr>
          <p:cNvPr id="51" name="TextBox 51"/>
          <p:cNvSpPr txBox="1"/>
          <p:nvPr/>
        </p:nvSpPr>
        <p:spPr>
          <a:xfrm>
            <a:off x="10021212" y="3628235"/>
            <a:ext cx="29274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3</a:t>
            </a:r>
          </a:p>
        </p:txBody>
      </p:sp>
      <p:sp>
        <p:nvSpPr>
          <p:cNvPr id="52" name="TextBox 52"/>
          <p:cNvSpPr txBox="1"/>
          <p:nvPr/>
        </p:nvSpPr>
        <p:spPr>
          <a:xfrm>
            <a:off x="13634274" y="3571868"/>
            <a:ext cx="197673" cy="980079"/>
          </a:xfrm>
          <a:prstGeom prst="rect">
            <a:avLst/>
          </a:prstGeom>
        </p:spPr>
        <p:txBody>
          <a:bodyPr lIns="0" tIns="0" rIns="0" bIns="0" rtlCol="0" anchor="t">
            <a:spAutoFit/>
          </a:bodyPr>
          <a:lstStyle/>
          <a:p>
            <a:pPr algn="l">
              <a:lnSpc>
                <a:spcPts val="7618"/>
              </a:lnSpc>
            </a:pPr>
            <a:r>
              <a:rPr lang="en-US" sz="5442" b="1">
                <a:solidFill>
                  <a:srgbClr val="FFFFFF"/>
                </a:solidFill>
                <a:latin typeface="Poppins Bold"/>
                <a:ea typeface="Poppins Bold"/>
                <a:cs typeface="Poppins Bold"/>
                <a:sym typeface="Poppins Bold"/>
              </a:rPr>
              <a:t>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CA032"/>
        </a:solidFill>
        <a:effectLst/>
      </p:bgPr>
    </p:bg>
    <p:spTree>
      <p:nvGrpSpPr>
        <p:cNvPr id="1" name=""/>
        <p:cNvGrpSpPr/>
        <p:nvPr/>
      </p:nvGrpSpPr>
      <p:grpSpPr>
        <a:xfrm>
          <a:off x="0" y="0"/>
          <a:ext cx="0" cy="0"/>
          <a:chOff x="0" y="0"/>
          <a:chExt cx="0" cy="0"/>
        </a:xfrm>
      </p:grpSpPr>
      <p:sp>
        <p:nvSpPr>
          <p:cNvPr id="2" name="Freeform 2"/>
          <p:cNvSpPr/>
          <p:nvPr/>
        </p:nvSpPr>
        <p:spPr>
          <a:xfrm>
            <a:off x="-658950" y="1647159"/>
            <a:ext cx="8609025" cy="8991149"/>
          </a:xfrm>
          <a:custGeom>
            <a:avLst/>
            <a:gdLst/>
            <a:ahLst/>
            <a:cxnLst/>
            <a:rect l="l" t="t" r="r" b="b"/>
            <a:pathLst>
              <a:path w="8609025" h="8991149">
                <a:moveTo>
                  <a:pt x="0" y="0"/>
                </a:moveTo>
                <a:lnTo>
                  <a:pt x="8609024" y="0"/>
                </a:lnTo>
                <a:lnTo>
                  <a:pt x="8609024" y="8991148"/>
                </a:lnTo>
                <a:lnTo>
                  <a:pt x="0" y="8991148"/>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055032" y="5731779"/>
            <a:ext cx="10407354" cy="2901514"/>
          </a:xfrm>
          <a:prstGeom prst="rect">
            <a:avLst/>
          </a:prstGeom>
        </p:spPr>
        <p:txBody>
          <a:bodyPr lIns="0" tIns="0" rIns="0" bIns="0" rtlCol="0" anchor="t">
            <a:spAutoFit/>
          </a:bodyPr>
          <a:lstStyle/>
          <a:p>
            <a:pPr algn="l">
              <a:lnSpc>
                <a:spcPts val="10872"/>
              </a:lnSpc>
            </a:pPr>
            <a:r>
              <a:rPr lang="en-US" sz="13098">
                <a:solidFill>
                  <a:srgbClr val="FFFFFF"/>
                </a:solidFill>
                <a:latin typeface="Montserrat"/>
                <a:ea typeface="Montserrat"/>
                <a:cs typeface="Montserrat"/>
                <a:sym typeface="Montserrat"/>
              </a:rPr>
              <a:t>Our</a:t>
            </a:r>
            <a:r>
              <a:rPr lang="en-US" sz="13098" b="1">
                <a:solidFill>
                  <a:srgbClr val="FFFFFF"/>
                </a:solidFill>
                <a:latin typeface="Montserrat Bold"/>
                <a:ea typeface="Montserrat Bold"/>
                <a:cs typeface="Montserrat Bold"/>
                <a:sym typeface="Montserrat Bold"/>
              </a:rPr>
              <a:t> Approach</a:t>
            </a:r>
          </a:p>
        </p:txBody>
      </p:sp>
      <p:sp>
        <p:nvSpPr>
          <p:cNvPr id="4" name="AutoShape 4"/>
          <p:cNvSpPr/>
          <p:nvPr/>
        </p:nvSpPr>
        <p:spPr>
          <a:xfrm flipV="1">
            <a:off x="-1885623" y="8607102"/>
            <a:ext cx="12190724" cy="14287"/>
          </a:xfrm>
          <a:prstGeom prst="line">
            <a:avLst/>
          </a:prstGeom>
          <a:ln w="47625" cap="flat">
            <a:solidFill>
              <a:srgbClr val="FFFFFF"/>
            </a:solidFill>
            <a:prstDash val="sysDot"/>
            <a:headEnd type="none" w="sm" len="sm"/>
            <a:tailEnd type="oval" w="lg" len="lg"/>
          </a:ln>
        </p:spPr>
      </p:sp>
      <p:grpSp>
        <p:nvGrpSpPr>
          <p:cNvPr id="5" name="Group 5"/>
          <p:cNvGrpSpPr/>
          <p:nvPr/>
        </p:nvGrpSpPr>
        <p:grpSpPr>
          <a:xfrm rot="-126827">
            <a:off x="12175409" y="-4949304"/>
            <a:ext cx="14573025" cy="1457302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524250" cap="sq">
              <a:gradFill>
                <a:gsLst>
                  <a:gs pos="0">
                    <a:srgbClr val="64B200">
                      <a:alpha val="100000"/>
                    </a:srgbClr>
                  </a:gs>
                  <a:gs pos="100000">
                    <a:srgbClr val="A2C99D">
                      <a:alpha val="100000"/>
                    </a:srgbClr>
                  </a:gs>
                </a:gsLst>
                <a:lin ang="5400000"/>
              </a:gradFill>
              <a:prstDash val="solid"/>
              <a:miter/>
            </a:ln>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sp>
        <p:nvSpPr>
          <p:cNvPr id="8" name="TextBox 8"/>
          <p:cNvSpPr txBox="1"/>
          <p:nvPr/>
        </p:nvSpPr>
        <p:spPr>
          <a:xfrm>
            <a:off x="13353352" y="-912089"/>
            <a:ext cx="2750971" cy="8781303"/>
          </a:xfrm>
          <a:prstGeom prst="rect">
            <a:avLst/>
          </a:prstGeom>
        </p:spPr>
        <p:txBody>
          <a:bodyPr lIns="0" tIns="0" rIns="0" bIns="0" rtlCol="0" anchor="t">
            <a:spAutoFit/>
          </a:bodyPr>
          <a:lstStyle/>
          <a:p>
            <a:pPr algn="r">
              <a:lnSpc>
                <a:spcPts val="67904"/>
              </a:lnSpc>
            </a:pPr>
            <a:r>
              <a:rPr lang="en-US" sz="48503" b="1">
                <a:solidFill>
                  <a:srgbClr val="1E64A7"/>
                </a:solidFill>
                <a:latin typeface="Poppins Bold"/>
                <a:ea typeface="Poppins Bold"/>
                <a:cs typeface="Poppins Bold"/>
                <a:sym typeface="Poppins Bold"/>
              </a:rPr>
              <a:t>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1256</Words>
  <Application>Microsoft Office PowerPoint</Application>
  <PresentationFormat>Personalizado</PresentationFormat>
  <Paragraphs>237</Paragraphs>
  <Slides>20</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20</vt:i4>
      </vt:variant>
    </vt:vector>
  </HeadingPairs>
  <TitlesOfParts>
    <vt:vector size="29" baseType="lpstr">
      <vt:lpstr>Montserrat Bold Italics</vt:lpstr>
      <vt:lpstr>Calibri</vt:lpstr>
      <vt:lpstr>Poppins</vt:lpstr>
      <vt:lpstr>Montserrat Italics</vt:lpstr>
      <vt:lpstr>Montserrat</vt:lpstr>
      <vt:lpstr>Poppins Bold</vt:lpstr>
      <vt:lpstr>Montserrat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PayWise Discovery Doc - Presentation</dc:title>
  <cp:lastModifiedBy>Pablo Esparza Jiménez</cp:lastModifiedBy>
  <cp:revision>2</cp:revision>
  <dcterms:created xsi:type="dcterms:W3CDTF">2006-08-16T00:00:00Z</dcterms:created>
  <dcterms:modified xsi:type="dcterms:W3CDTF">2026-06-22T15:17:32Z</dcterms:modified>
  <dc:identifier>DAGwpZGCHEc</dc:identifier>
</cp:coreProperties>
</file>